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17" r:id="rId4"/>
  </p:sldMasterIdLst>
  <p:notesMasterIdLst>
    <p:notesMasterId r:id="rId37"/>
  </p:notesMasterIdLst>
  <p:handoutMasterIdLst>
    <p:handoutMasterId r:id="rId38"/>
  </p:handoutMasterIdLst>
  <p:sldIdLst>
    <p:sldId id="319" r:id="rId5"/>
    <p:sldId id="357" r:id="rId6"/>
    <p:sldId id="354" r:id="rId7"/>
    <p:sldId id="356" r:id="rId8"/>
    <p:sldId id="331" r:id="rId9"/>
    <p:sldId id="355" r:id="rId10"/>
    <p:sldId id="340" r:id="rId11"/>
    <p:sldId id="338" r:id="rId12"/>
    <p:sldId id="345" r:id="rId13"/>
    <p:sldId id="334" r:id="rId14"/>
    <p:sldId id="341" r:id="rId15"/>
    <p:sldId id="342" r:id="rId16"/>
    <p:sldId id="343" r:id="rId17"/>
    <p:sldId id="335" r:id="rId18"/>
    <p:sldId id="353" r:id="rId19"/>
    <p:sldId id="337" r:id="rId20"/>
    <p:sldId id="358" r:id="rId21"/>
    <p:sldId id="346" r:id="rId22"/>
    <p:sldId id="347" r:id="rId23"/>
    <p:sldId id="348" r:id="rId24"/>
    <p:sldId id="349" r:id="rId25"/>
    <p:sldId id="350" r:id="rId26"/>
    <p:sldId id="351" r:id="rId27"/>
    <p:sldId id="352" r:id="rId28"/>
    <p:sldId id="359" r:id="rId29"/>
    <p:sldId id="339" r:id="rId30"/>
    <p:sldId id="344" r:id="rId31"/>
    <p:sldId id="360" r:id="rId32"/>
    <p:sldId id="361" r:id="rId33"/>
    <p:sldId id="271" r:id="rId34"/>
    <p:sldId id="274" r:id="rId35"/>
    <p:sldId id="275" r:id="rId36"/>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46A9DAAE-F072-4631-832C-ED68D9DFC757}">
          <p14:sldIdLst>
            <p14:sldId id="319"/>
            <p14:sldId id="357"/>
            <p14:sldId id="354"/>
            <p14:sldId id="356"/>
            <p14:sldId id="331"/>
          </p14:sldIdLst>
        </p14:section>
        <p14:section name="Module Content" id="{C37150E6-00A8-411D-BF66-85FCBDABEC2E}">
          <p14:sldIdLst>
            <p14:sldId id="355"/>
            <p14:sldId id="340"/>
            <p14:sldId id="338"/>
            <p14:sldId id="345"/>
            <p14:sldId id="334"/>
            <p14:sldId id="341"/>
            <p14:sldId id="342"/>
            <p14:sldId id="343"/>
            <p14:sldId id="335"/>
            <p14:sldId id="353"/>
            <p14:sldId id="337"/>
            <p14:sldId id="358"/>
            <p14:sldId id="346"/>
            <p14:sldId id="347"/>
            <p14:sldId id="348"/>
            <p14:sldId id="349"/>
            <p14:sldId id="350"/>
            <p14:sldId id="351"/>
            <p14:sldId id="352"/>
            <p14:sldId id="359"/>
            <p14:sldId id="339"/>
            <p14:sldId id="344"/>
            <p14:sldId id="360"/>
            <p14:sldId id="361"/>
          </p14:sldIdLst>
        </p14:section>
        <p14:section name="Module Close" id="{22FCC6BB-FA6E-4A61-A6CD-47DF6B825709}">
          <p14:sldIdLst>
            <p14:sldId id="271"/>
            <p14:sldId id="274"/>
            <p14:sldId id="275"/>
          </p14:sldIdLst>
        </p14:section>
      </p14:sectionLst>
    </p:ext>
    <p:ext uri="{EFAFB233-063F-42B5-8137-9DF3F51BA10A}">
      <p15:sldGuideLst xmlns:p15="http://schemas.microsoft.com/office/powerpoint/2012/main">
        <p15:guide id="1" orient="horz" pos="183" userDrawn="1">
          <p15:clr>
            <a:srgbClr val="A4A3A4"/>
          </p15:clr>
        </p15:guide>
        <p15:guide id="2" orient="horz" pos="748" userDrawn="1">
          <p15:clr>
            <a:srgbClr val="A4A3A4"/>
          </p15:clr>
        </p15:guide>
        <p15:guide id="3" orient="horz" pos="1313" userDrawn="1">
          <p15:clr>
            <a:srgbClr val="A4A3A4"/>
          </p15:clr>
        </p15:guide>
        <p15:guide id="4" orient="horz" pos="2448" userDrawn="1">
          <p15:clr>
            <a:srgbClr val="A4A3A4"/>
          </p15:clr>
        </p15:guide>
        <p15:guide id="5" orient="horz" pos="4137" userDrawn="1">
          <p15:clr>
            <a:srgbClr val="A4A3A4"/>
          </p15:clr>
        </p15:guide>
        <p15:guide id="6" orient="horz" pos="3576" userDrawn="1">
          <p15:clr>
            <a:srgbClr val="A4A3A4"/>
          </p15:clr>
        </p15:guide>
        <p15:guide id="7" orient="horz" pos="3000" userDrawn="1">
          <p15:clr>
            <a:srgbClr val="A4A3A4"/>
          </p15:clr>
        </p15:guide>
        <p15:guide id="8" orient="horz" pos="1878" userDrawn="1">
          <p15:clr>
            <a:srgbClr val="A4A3A4"/>
          </p15:clr>
        </p15:guide>
        <p15:guide id="9" pos="169" userDrawn="1">
          <p15:clr>
            <a:srgbClr val="A4A3A4"/>
          </p15:clr>
        </p15:guide>
        <p15:guide id="10" pos="1296" userDrawn="1">
          <p15:clr>
            <a:srgbClr val="A4A3A4"/>
          </p15:clr>
        </p15:guide>
        <p15:guide id="11" pos="7511" userDrawn="1">
          <p15:clr>
            <a:srgbClr val="A4A3A4"/>
          </p15:clr>
        </p15:guide>
        <p15:guide id="12" pos="733" userDrawn="1">
          <p15:clr>
            <a:srgbClr val="A4A3A4"/>
          </p15:clr>
        </p15:guide>
        <p15:guide id="13" pos="6947" userDrawn="1">
          <p15:clr>
            <a:srgbClr val="A4A3A4"/>
          </p15:clr>
        </p15:guide>
        <p15:guide id="14" pos="3557" userDrawn="1">
          <p15:clr>
            <a:srgbClr val="A4A3A4"/>
          </p15:clr>
        </p15:guide>
        <p15:guide id="15" pos="1864" userDrawn="1">
          <p15:clr>
            <a:srgbClr val="A4A3A4"/>
          </p15:clr>
        </p15:guide>
        <p15:guide id="16" pos="2428" userDrawn="1">
          <p15:clr>
            <a:srgbClr val="A4A3A4"/>
          </p15:clr>
        </p15:guide>
        <p15:guide id="17" pos="4123" userDrawn="1">
          <p15:clr>
            <a:srgbClr val="A4A3A4"/>
          </p15:clr>
        </p15:guide>
        <p15:guide id="18" pos="4687" userDrawn="1">
          <p15:clr>
            <a:srgbClr val="A4A3A4"/>
          </p15:clr>
        </p15:guide>
        <p15:guide id="19" pos="5252" userDrawn="1">
          <p15:clr>
            <a:srgbClr val="A4A3A4"/>
          </p15:clr>
        </p15:guide>
        <p15:guide id="20" pos="5808" userDrawn="1">
          <p15:clr>
            <a:srgbClr val="A4A3A4"/>
          </p15:clr>
        </p15:guide>
        <p15:guide id="21" pos="6381" userDrawn="1">
          <p15:clr>
            <a:srgbClr val="A4A3A4"/>
          </p15:clr>
        </p15:guide>
        <p15:guide id="22" pos="299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Sandy Alto (GP Strategies Corporation)" initials="SA(SC" lastIdx="4" clrIdx="7">
    <p:extLst>
      <p:ext uri="{19B8F6BF-5375-455C-9EA6-DF929625EA0E}">
        <p15:presenceInfo xmlns:p15="http://schemas.microsoft.com/office/powerpoint/2012/main" userId="S-1-5-21-2127521184-1604012920-1887927527-12138769" providerId="AD"/>
      </p:ext>
    </p:extLst>
  </p:cmAuthor>
  <p:cmAuthor id="1" name="Mary Feil-Jacobs" initials="MFJ" lastIdx="42" clrIdx="1"/>
  <p:cmAuthor id="2" name="John" initials="J" lastIdx="3" clrIdx="2"/>
  <p:cmAuthor id="3" name="awatson" initials="aw" lastIdx="6" clrIdx="3"/>
  <p:cmAuthor id="4" name="v-karose" initials="v" lastIdx="4" clrIdx="4"/>
  <p:cmAuthor id="5" name="Jordana Huchital (General Physics Corporation)" initials="JH(PC" lastIdx="4" clrIdx="5"/>
  <p:cmAuthor id="6" name="Erick Weitkamp" initials="EW" lastIdx="3" clrIdx="6">
    <p:extLst>
      <p:ext uri="{19B8F6BF-5375-455C-9EA6-DF929625EA0E}">
        <p15:presenceInfo xmlns:p15="http://schemas.microsoft.com/office/powerpoint/2012/main" userId="S-1-5-21-2127521184-1604012920-1887927527-17943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000000"/>
    <a:srgbClr val="FFFFFF"/>
    <a:srgbClr val="EB3C00"/>
    <a:srgbClr val="0072C6"/>
    <a:srgbClr val="008272"/>
    <a:srgbClr val="7FBA00"/>
    <a:srgbClr val="333333"/>
    <a:srgbClr val="442359"/>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73165" autoAdjust="0"/>
  </p:normalViewPr>
  <p:slideViewPr>
    <p:cSldViewPr snapToGrid="0">
      <p:cViewPr varScale="1">
        <p:scale>
          <a:sx n="85" d="100"/>
          <a:sy n="85" d="100"/>
        </p:scale>
        <p:origin x="816" y="60"/>
      </p:cViewPr>
      <p:guideLst>
        <p:guide orient="horz" pos="183"/>
        <p:guide orient="horz" pos="748"/>
        <p:guide orient="horz" pos="1313"/>
        <p:guide orient="horz" pos="2448"/>
        <p:guide orient="horz" pos="4137"/>
        <p:guide orient="horz" pos="3576"/>
        <p:guide orient="horz" pos="3000"/>
        <p:guide orient="horz" pos="1878"/>
        <p:guide pos="169"/>
        <p:guide pos="1296"/>
        <p:guide pos="7511"/>
        <p:guide pos="733"/>
        <p:guide pos="6947"/>
        <p:guide pos="3557"/>
        <p:guide pos="1864"/>
        <p:guide pos="2428"/>
        <p:guide pos="4123"/>
        <p:guide pos="4687"/>
        <p:guide pos="5252"/>
        <p:guide pos="5808"/>
        <p:guide pos="6381"/>
        <p:guide pos="299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189"/>
    </p:cViewPr>
  </p:sorter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9051F6-4160-43BC-83C3-0A3882A3CEB4}" type="datetime1">
              <a:rPr lang="en-US" smtClean="0">
                <a:latin typeface="Segoe UI" pitchFamily="34" charset="0"/>
              </a:rPr>
              <a:t>5/19/2016</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SMSG Readiness</a:t>
            </a:r>
          </a:p>
        </p:txBody>
      </p:sp>
      <p:sp>
        <p:nvSpPr>
          <p:cNvPr id="9" name="Slide Image Placeholder 8"/>
          <p:cNvSpPr>
            <a:spLocks noGrp="1" noRot="1" noChangeAspect="1"/>
          </p:cNvSpPr>
          <p:nvPr>
            <p:ph type="sldImg" idx="2"/>
          </p:nvPr>
        </p:nvSpPr>
        <p:spPr>
          <a:xfrm>
            <a:off x="3673367" y="850405"/>
            <a:ext cx="2995448" cy="1685541"/>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0E77B2B4-D237-4BCC-95D9-1D4EDEE25D63}" type="datetime1">
              <a:rPr lang="en-US" smtClean="0"/>
              <a:t>5/19/2016</a:t>
            </a:fld>
            <a:endParaRPr lang="en-US" dirty="0"/>
          </a:p>
        </p:txBody>
      </p:sp>
      <p:sp>
        <p:nvSpPr>
          <p:cNvPr id="12" name="Notes Placeholder 11"/>
          <p:cNvSpPr>
            <a:spLocks noGrp="1"/>
          </p:cNvSpPr>
          <p:nvPr>
            <p:ph type="body" sz="quarter" idx="3"/>
          </p:nvPr>
        </p:nvSpPr>
        <p:spPr>
          <a:xfrm>
            <a:off x="3673367" y="2688346"/>
            <a:ext cx="2995448" cy="573044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cxnSp>
        <p:nvCxnSpPr>
          <p:cNvPr id="14" name="Straight Connector 13"/>
          <p:cNvCxnSpPr/>
          <p:nvPr/>
        </p:nvCxnSpPr>
        <p:spPr>
          <a:xfrm>
            <a:off x="3483769" y="866775"/>
            <a:ext cx="0" cy="7667625"/>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466230"/>
            <a:ext cx="3333750" cy="2317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sz="1400" dirty="0">
                <a:solidFill>
                  <a:schemeClr val="bg1"/>
                </a:solidFill>
                <a:latin typeface="Segoe UI Light" pitchFamily="34" charset="0"/>
              </a:rPr>
              <a:t> Slide and Interactivity</a:t>
            </a:r>
            <a:r>
              <a:rPr lang="en-US" sz="1400" baseline="0" dirty="0">
                <a:solidFill>
                  <a:schemeClr val="bg1"/>
                </a:solidFill>
                <a:latin typeface="Segoe UI Light" pitchFamily="34" charset="0"/>
              </a:rPr>
              <a:t> </a:t>
            </a:r>
            <a:r>
              <a:rPr lang="en-US" sz="1400" dirty="0">
                <a:solidFill>
                  <a:schemeClr val="bg1"/>
                </a:solidFill>
                <a:latin typeface="Segoe UI Light" pitchFamily="34" charset="0"/>
              </a:rPr>
              <a:t>Instructions</a:t>
            </a:r>
          </a:p>
        </p:txBody>
      </p:sp>
      <p:sp>
        <p:nvSpPr>
          <p:cNvPr id="18" name="Rectangle 17"/>
          <p:cNvSpPr/>
          <p:nvPr/>
        </p:nvSpPr>
        <p:spPr>
          <a:xfrm>
            <a:off x="3552825" y="466230"/>
            <a:ext cx="3305175" cy="2317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sz="1400" dirty="0">
                <a:solidFill>
                  <a:schemeClr val="bg1"/>
                </a:solidFill>
                <a:latin typeface="Segoe UI Light" pitchFamily="34" charset="0"/>
              </a:rPr>
              <a:t> Slide and Script</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200" kern="1200">
        <a:solidFill>
          <a:schemeClr val="tx1"/>
        </a:solidFill>
        <a:latin typeface="Segoe UI" pitchFamily="34" charset="0"/>
        <a:ea typeface="Segoe UI" pitchFamily="34" charset="0"/>
        <a:cs typeface="Segoe UI" pitchFamily="34" charset="0"/>
      </a:defRPr>
    </a:lvl1pPr>
    <a:lvl2pPr marL="109306" indent="0" algn="l" defTabSz="932742" rtl="0" eaLnBrk="1" latinLnBrk="0" hangingPunct="1">
      <a:lnSpc>
        <a:spcPct val="90000"/>
      </a:lnSpc>
      <a:spcAft>
        <a:spcPts val="340"/>
      </a:spcAft>
      <a:buFont typeface="Arial" pitchFamily="34" charset="0"/>
      <a:buNone/>
      <a:defRPr sz="900" kern="1200">
        <a:solidFill>
          <a:schemeClr val="tx1"/>
        </a:solidFill>
        <a:latin typeface="Segoe UI" pitchFamily="34" charset="0"/>
        <a:ea typeface="Segoe UI" pitchFamily="34" charset="0"/>
        <a:cs typeface="Segoe UI"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Segoe UI" pitchFamily="34" charset="0"/>
        <a:cs typeface="Segoe UI"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Segoe UI" pitchFamily="34" charset="0"/>
        <a:cs typeface="Segoe UI"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Segoe UI" pitchFamily="34" charset="0"/>
        <a:cs typeface="Segoe UI"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43B7338C-AACC-4A1A-A301-3104E6F0AC02}" type="datetime1">
              <a:rPr lang="en-US" smtClean="0"/>
              <a:t>5/19/2016</a:t>
            </a:fld>
            <a:endParaRPr lang="en-US" dirty="0"/>
          </a:p>
        </p:txBody>
      </p:sp>
      <p:sp>
        <p:nvSpPr>
          <p:cNvPr id="6" name="Footer Placeholder 5"/>
          <p:cNvSpPr>
            <a:spLocks noGrp="1"/>
          </p:cNvSpPr>
          <p:nvPr>
            <p:ph type="ftr" sz="quarter" idx="12"/>
          </p:nvPr>
        </p:nvSpPr>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1</a:t>
            </a:fld>
            <a:endParaRPr lang="en-US" dirty="0"/>
          </a:p>
        </p:txBody>
      </p:sp>
      <p:sp>
        <p:nvSpPr>
          <p:cNvPr id="8" name="Notes Placeholder 2"/>
          <p:cNvSpPr txBox="1">
            <a:spLocks/>
          </p:cNvSpPr>
          <p:nvPr/>
        </p:nvSpPr>
        <p:spPr>
          <a:xfrm>
            <a:off x="424102" y="944936"/>
            <a:ext cx="2984500" cy="7531551"/>
          </a:xfrm>
          <a:prstGeom prst="rect">
            <a:avLst/>
          </a:prstGeom>
        </p:spPr>
        <p:txBody>
          <a:bodyPr vert="horz" lIns="91440" tIns="45720" rIns="91440" bIns="45720" rtlCol="0">
            <a:normAutofit/>
          </a:bodyPr>
          <a:lstStyle>
            <a:lvl1pPr marL="114300" indent="-114300" algn="l" defTabSz="914363" rtl="0" eaLnBrk="1" latinLnBrk="0" hangingPunct="1">
              <a:lnSpc>
                <a:spcPct val="90000"/>
              </a:lnSpc>
              <a:spcAft>
                <a:spcPts val="333"/>
              </a:spcAft>
              <a:buFont typeface="Arial" pitchFamily="34" charset="0"/>
              <a:buChar char="•"/>
              <a:defRPr sz="900" kern="1200">
                <a:solidFill>
                  <a:schemeClr val="tx1"/>
                </a:solidFill>
                <a:latin typeface="+mn-lt"/>
                <a:ea typeface="+mn-ea"/>
                <a:cs typeface="+mn-cs"/>
              </a:defRPr>
            </a:lvl1pPr>
            <a:lvl2pPr marL="228600" indent="-120650" algn="l" defTabSz="914363" rtl="0" eaLnBrk="1" latinLnBrk="0" hangingPunct="1">
              <a:lnSpc>
                <a:spcPct val="90000"/>
              </a:lnSpc>
              <a:spcAft>
                <a:spcPts val="333"/>
              </a:spcAft>
              <a:buFont typeface="Arial" pitchFamily="34" charset="0"/>
              <a:buChar char="•"/>
              <a:defRPr sz="900" kern="1200">
                <a:solidFill>
                  <a:schemeClr val="tx1"/>
                </a:solidFill>
                <a:latin typeface="+mn-lt"/>
                <a:ea typeface="+mn-ea"/>
                <a:cs typeface="+mn-cs"/>
              </a:defRPr>
            </a:lvl2pPr>
            <a:lvl3pPr marL="342900" indent="-114300" algn="l" defTabSz="914363" rtl="0" eaLnBrk="1" latinLnBrk="0" hangingPunct="1">
              <a:lnSpc>
                <a:spcPct val="90000"/>
              </a:lnSpc>
              <a:spcAft>
                <a:spcPts val="333"/>
              </a:spcAft>
              <a:buFont typeface="Arial" pitchFamily="34" charset="0"/>
              <a:buChar char="•"/>
              <a:defRPr sz="900" kern="1200">
                <a:solidFill>
                  <a:schemeClr val="tx1"/>
                </a:solidFill>
                <a:latin typeface="+mn-lt"/>
                <a:ea typeface="+mn-ea"/>
                <a:cs typeface="+mn-cs"/>
              </a:defRPr>
            </a:lvl3pPr>
            <a:lvl4pPr marL="457200" indent="-120650" algn="l" defTabSz="914363" rtl="0" eaLnBrk="1" latinLnBrk="0" hangingPunct="1">
              <a:lnSpc>
                <a:spcPct val="90000"/>
              </a:lnSpc>
              <a:spcAft>
                <a:spcPts val="333"/>
              </a:spcAft>
              <a:buFont typeface="Arial" pitchFamily="34" charset="0"/>
              <a:buChar char="•"/>
              <a:defRPr sz="900" kern="1200">
                <a:solidFill>
                  <a:schemeClr val="tx1"/>
                </a:solidFill>
                <a:latin typeface="+mn-lt"/>
                <a:ea typeface="+mn-ea"/>
                <a:cs typeface="+mn-cs"/>
              </a:defRPr>
            </a:lvl4pPr>
            <a:lvl5pPr marL="571500" indent="-114300" algn="l" defTabSz="914363" rtl="0" eaLnBrk="1" latinLnBrk="0" hangingPunct="1">
              <a:lnSpc>
                <a:spcPct val="90000"/>
              </a:lnSpc>
              <a:spcAft>
                <a:spcPts val="333"/>
              </a:spcAft>
              <a:buFont typeface="Arial" pitchFamily="34" charset="0"/>
              <a:buChar char="•"/>
              <a:defRPr sz="9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a:lstStyle>
          <a:p>
            <a:pPr marL="0" indent="1588">
              <a:spcBef>
                <a:spcPct val="0"/>
              </a:spcBef>
              <a:spcAft>
                <a:spcPts val="600"/>
              </a:spcAft>
              <a:buNone/>
            </a:pPr>
            <a:r>
              <a:rPr lang="en-US" b="1" dirty="0">
                <a:solidFill>
                  <a:srgbClr val="FF0000"/>
                </a:solidFill>
                <a:cs typeface="Arial" charset="0"/>
              </a:rPr>
              <a:t>Start Time </a:t>
            </a:r>
            <a:r>
              <a:rPr lang="en-US" b="1" dirty="0" err="1">
                <a:solidFill>
                  <a:srgbClr val="FF0000"/>
                </a:solidFill>
                <a:cs typeface="Arial" charset="0"/>
              </a:rPr>
              <a:t>xx:xx</a:t>
            </a:r>
            <a:r>
              <a:rPr lang="en-US" b="1" dirty="0">
                <a:solidFill>
                  <a:srgbClr val="FF0000"/>
                </a:solidFill>
                <a:cs typeface="Arial" charset="0"/>
              </a:rPr>
              <a:t> / </a:t>
            </a:r>
            <a:r>
              <a:rPr lang="en-US" b="1" dirty="0">
                <a:solidFill>
                  <a:srgbClr val="FF0000"/>
                </a:solidFill>
                <a:latin typeface="Arial" charset="0"/>
                <a:cs typeface="Arial" charset="0"/>
              </a:rPr>
              <a:t>Length: xx minutes</a:t>
            </a:r>
          </a:p>
          <a:p>
            <a:pPr marL="0" indent="1588">
              <a:spcBef>
                <a:spcPct val="0"/>
              </a:spcBef>
              <a:spcAft>
                <a:spcPts val="600"/>
              </a:spcAft>
              <a:buNone/>
            </a:pPr>
            <a:r>
              <a:rPr lang="en-US" b="1" dirty="0">
                <a:solidFill>
                  <a:srgbClr val="FF0000"/>
                </a:solidFill>
                <a:latin typeface="Arial" charset="0"/>
                <a:cs typeface="Arial" charset="0"/>
              </a:rPr>
              <a:t>[ADD FACILITATOR NOTES]</a:t>
            </a:r>
            <a:endParaRPr lang="en-US" dirty="0">
              <a:solidFill>
                <a:srgbClr val="FF0000"/>
              </a:solidFill>
              <a:latin typeface="Arial" charset="0"/>
              <a:cs typeface="Arial" charset="0"/>
            </a:endParaRPr>
          </a:p>
          <a:p>
            <a:pPr marL="0" indent="1588">
              <a:spcBef>
                <a:spcPct val="0"/>
              </a:spcBef>
              <a:spcAft>
                <a:spcPts val="600"/>
              </a:spcAft>
              <a:buFont typeface="Arial" pitchFamily="34" charset="0"/>
              <a:buNone/>
            </a:pPr>
            <a:endParaRPr lang="en-US" dirty="0">
              <a:solidFill>
                <a:srgbClr val="FF0000"/>
              </a:solidFill>
              <a:latin typeface="Arial" charset="0"/>
              <a:cs typeface="Arial" charset="0"/>
            </a:endParaRPr>
          </a:p>
          <a:p>
            <a:pPr marL="0" indent="0">
              <a:buNone/>
            </a:pPr>
            <a:endParaRPr lang="en-US" baseline="30000" dirty="0"/>
          </a:p>
          <a:p>
            <a:endParaRPr lang="en-US" dirty="0"/>
          </a:p>
          <a:p>
            <a:pPr>
              <a:buFont typeface="Arial" pitchFamily="34" charset="0"/>
              <a:buNone/>
            </a:pPr>
            <a:endParaRPr lang="en-US" dirty="0"/>
          </a:p>
        </p:txBody>
      </p:sp>
    </p:spTree>
    <p:extLst>
      <p:ext uri="{BB962C8B-B14F-4D97-AF65-F5344CB8AC3E}">
        <p14:creationId xmlns:p14="http://schemas.microsoft.com/office/powerpoint/2010/main" val="1725639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r>
              <a:rPr lang="en-US" b="1" dirty="0">
                <a:latin typeface="Arial" charset="0"/>
                <a:cs typeface="Arial" charset="0"/>
              </a:rPr>
              <a:t>Title: </a:t>
            </a:r>
            <a:r>
              <a:rPr lang="en-US" dirty="0">
                <a:latin typeface="Arial" charset="0"/>
                <a:cs typeface="Arial" charset="0"/>
              </a:rPr>
              <a:t>Module Review</a:t>
            </a:r>
            <a:endParaRPr lang="en-US" b="1" dirty="0">
              <a:latin typeface="Arial" charset="0"/>
              <a:cs typeface="Arial" charset="0"/>
            </a:endParaRPr>
          </a:p>
          <a:p>
            <a:pPr marL="57148" indent="-57148">
              <a:spcAft>
                <a:spcPts val="600"/>
              </a:spcAft>
              <a:buNone/>
            </a:pPr>
            <a:r>
              <a:rPr lang="en-US" b="1" dirty="0">
                <a:latin typeface="Arial" charset="0"/>
                <a:cs typeface="Arial" charset="0"/>
              </a:rPr>
              <a:t>Length: </a:t>
            </a:r>
            <a:r>
              <a:rPr lang="en-US" dirty="0"/>
              <a:t>2 minutes</a:t>
            </a:r>
          </a:p>
          <a:p>
            <a:pPr marL="57148" indent="-57148">
              <a:spcAft>
                <a:spcPts val="600"/>
              </a:spcAft>
              <a:buNone/>
            </a:pPr>
            <a:r>
              <a:rPr lang="en-US" b="1" dirty="0"/>
              <a:t>Participant Notes: </a:t>
            </a:r>
            <a:r>
              <a:rPr lang="en-US" dirty="0"/>
              <a:t>&lt;include summary of screen text as it may be hard to read in Participant Guide&gt;</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None/>
              <a:tabLst/>
              <a:defRPr/>
            </a:pPr>
            <a:endParaRPr lang="en-US" dirty="0"/>
          </a:p>
          <a:p>
            <a:pPr marL="0" lvl="0" indent="0">
              <a:buNone/>
            </a:pPr>
            <a:r>
              <a:rPr lang="en-US" dirty="0"/>
              <a:t>&lt;Objectives and summary for this module. &gt;</a:t>
            </a:r>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6C8EC2F5-2AA2-4D68-83C2-180A4CA4A646}" type="datetime1">
              <a:rPr lang="en-US" smtClean="0"/>
              <a:t>5/19/2016</a:t>
            </a:fld>
            <a:endParaRPr lang="en-US" dirty="0"/>
          </a:p>
        </p:txBody>
      </p:sp>
      <p:sp>
        <p:nvSpPr>
          <p:cNvPr id="6" name="Footer Placeholder 5"/>
          <p:cNvSpPr>
            <a:spLocks noGrp="1"/>
          </p:cNvSpPr>
          <p:nvPr>
            <p:ph type="ftr" sz="quarter" idx="12"/>
          </p:nvPr>
        </p:nvSpPr>
        <p:spPr/>
        <p:txBody>
          <a:bodyPr/>
          <a:lstStyle/>
          <a:p>
            <a:r>
              <a:rPr lang="en-US" dirty="0">
                <a:solidFill>
                  <a:srgbClr val="000000"/>
                </a:solidFill>
              </a:rPr>
              <a:t>© 2013 Microsoft Corporation. All rights reserved. Microsoft, Windows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30</a:t>
            </a:fld>
            <a:endParaRPr lang="en-US" dirty="0"/>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buNone/>
            </a:pPr>
            <a:r>
              <a:rPr lang="en-US" sz="900" b="1" dirty="0">
                <a:solidFill>
                  <a:srgbClr val="FF0000"/>
                </a:solidFill>
                <a:latin typeface="Arial" charset="0"/>
                <a:cs typeface="Arial" charset="0"/>
              </a:rPr>
              <a:t>Start Time </a:t>
            </a:r>
            <a:r>
              <a:rPr lang="en-US" sz="900" b="1" dirty="0" err="1">
                <a:solidFill>
                  <a:srgbClr val="FF0000"/>
                </a:solidFill>
                <a:latin typeface="Arial" charset="0"/>
                <a:cs typeface="Arial" charset="0"/>
              </a:rPr>
              <a:t>xx:xx</a:t>
            </a:r>
            <a:r>
              <a:rPr lang="en-US" sz="900" b="1" dirty="0">
                <a:solidFill>
                  <a:srgbClr val="FF0000"/>
                </a:solidFill>
                <a:latin typeface="Arial" charset="0"/>
                <a:cs typeface="Arial" charset="0"/>
              </a:rPr>
              <a:t> / Length: </a:t>
            </a:r>
            <a:r>
              <a:rPr lang="en-US" sz="900" b="1" dirty="0">
                <a:solidFill>
                  <a:srgbClr val="FF0000"/>
                </a:solidFill>
              </a:rPr>
              <a:t>2 minutes</a:t>
            </a:r>
          </a:p>
          <a:p>
            <a:pPr marL="114300" lvl="0" indent="-114300">
              <a:lnSpc>
                <a:spcPct val="90000"/>
              </a:lnSpc>
              <a:spcAft>
                <a:spcPts val="333"/>
              </a:spcAft>
              <a:defRPr/>
            </a:pPr>
            <a:endParaRPr lang="en-US" sz="900" dirty="0">
              <a:solidFill>
                <a:srgbClr val="FF0000"/>
              </a:solidFill>
            </a:endParaRPr>
          </a:p>
          <a:p>
            <a:pPr lvl="0"/>
            <a:r>
              <a:rPr lang="en-US" sz="900" dirty="0">
                <a:solidFill>
                  <a:srgbClr val="FF0000"/>
                </a:solidFill>
              </a:rPr>
              <a:t>Review the objectives for this module. </a:t>
            </a:r>
          </a:p>
          <a:p>
            <a:pPr lvl="0"/>
            <a:endParaRPr lang="en-US" sz="900" dirty="0">
              <a:solidFill>
                <a:srgbClr val="FF0000"/>
              </a:solidFill>
            </a:endParaRPr>
          </a:p>
          <a:p>
            <a:r>
              <a:rPr lang="en-US" sz="900" dirty="0">
                <a:solidFill>
                  <a:srgbClr val="FF0000"/>
                </a:solidFill>
              </a:rPr>
              <a:t>Ask participants to use the </a:t>
            </a:r>
            <a:r>
              <a:rPr lang="en-US" sz="900" b="1" dirty="0">
                <a:solidFill>
                  <a:srgbClr val="FF0000"/>
                </a:solidFill>
              </a:rPr>
              <a:t>Text </a:t>
            </a:r>
            <a:r>
              <a:rPr lang="en-US" sz="900" dirty="0">
                <a:solidFill>
                  <a:srgbClr val="FF0000"/>
                </a:solidFill>
              </a:rPr>
              <a:t>tool to write on the screen if they had any questions about the module.  </a:t>
            </a:r>
          </a:p>
          <a:p>
            <a:pPr fontAlgn="auto">
              <a:spcBef>
                <a:spcPts val="0"/>
              </a:spcBef>
              <a:spcAft>
                <a:spcPts val="600"/>
              </a:spcAft>
              <a:defRPr/>
            </a:pPr>
            <a:endParaRPr lang="en-US" sz="800" dirty="0">
              <a:solidFill>
                <a:srgbClr val="FF0000"/>
              </a:solidFill>
              <a:latin typeface="Arial" pitchFamily="34" charset="0"/>
              <a:cs typeface="Arial" pitchFamily="34" charset="0"/>
            </a:endParaRPr>
          </a:p>
          <a:p>
            <a:pPr indent="228600" fontAlgn="auto">
              <a:spcBef>
                <a:spcPts val="0"/>
              </a:spcBef>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506787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a:buNone/>
            </a:pPr>
            <a:r>
              <a:rPr lang="en-US" b="1" dirty="0">
                <a:latin typeface="Arial" charset="0"/>
                <a:cs typeface="Arial" charset="0"/>
              </a:rPr>
              <a:t>Title: </a:t>
            </a:r>
            <a:r>
              <a:rPr lang="en-US" dirty="0">
                <a:latin typeface="Arial" charset="0"/>
                <a:cs typeface="Arial" charset="0"/>
              </a:rPr>
              <a:t>Questions?</a:t>
            </a:r>
            <a:endParaRPr lang="en-US" b="1" dirty="0">
              <a:latin typeface="Arial" charset="0"/>
              <a:cs typeface="Arial" charset="0"/>
            </a:endParaRPr>
          </a:p>
          <a:p>
            <a:pPr>
              <a:buNone/>
            </a:pPr>
            <a:r>
              <a:rPr lang="en-US" b="1" dirty="0">
                <a:latin typeface="Arial" charset="0"/>
                <a:cs typeface="Arial" charset="0"/>
              </a:rPr>
              <a:t>Length: </a:t>
            </a:r>
            <a:r>
              <a:rPr lang="en-US" dirty="0"/>
              <a:t>5 minutes</a:t>
            </a:r>
          </a:p>
          <a:p>
            <a:pPr>
              <a:buNone/>
            </a:pPr>
            <a:endParaRPr lang="en-US" b="1" dirty="0"/>
          </a:p>
          <a:p>
            <a:pPr>
              <a:buNone/>
            </a:pPr>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2F72A8FE-9C34-4FC0-AF80-E9E9B6BB8733}" type="datetime1">
              <a:rPr lang="en-US" smtClean="0"/>
              <a:t>5/19/2016</a:t>
            </a:fld>
            <a:endParaRPr lang="en-US" dirty="0"/>
          </a:p>
        </p:txBody>
      </p:sp>
      <p:sp>
        <p:nvSpPr>
          <p:cNvPr id="6" name="Footer Placeholder 5"/>
          <p:cNvSpPr>
            <a:spLocks noGrp="1"/>
          </p:cNvSpPr>
          <p:nvPr>
            <p:ph type="ftr" sz="quarter" idx="12"/>
          </p:nvPr>
        </p:nvSpPr>
        <p:spPr/>
        <p:txBody>
          <a:bodyPr/>
          <a:lstStyle/>
          <a:p>
            <a:r>
              <a:rPr lang="en-US" sz="400" dirty="0">
                <a:solidFill>
                  <a:srgbClr val="000000"/>
                </a:solidFill>
              </a:rPr>
              <a:t>© 2013 Microsoft Corporation. All rights reserved. Microsoft, Windows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31</a:t>
            </a:fld>
            <a:endParaRPr lang="en-US" dirty="0"/>
          </a:p>
        </p:txBody>
      </p:sp>
      <p:sp>
        <p:nvSpPr>
          <p:cNvPr id="8" name="Rectangle 7"/>
          <p:cNvSpPr/>
          <p:nvPr/>
        </p:nvSpPr>
        <p:spPr>
          <a:xfrm>
            <a:off x="381000" y="971788"/>
            <a:ext cx="2971800" cy="2046714"/>
          </a:xfrm>
          <a:prstGeom prst="rect">
            <a:avLst/>
          </a:prstGeom>
        </p:spPr>
        <p:txBody>
          <a:bodyPr wrap="square">
            <a:spAutoFit/>
          </a:bodyPr>
          <a:lstStyle/>
          <a:p>
            <a:pPr>
              <a:buNone/>
            </a:pPr>
            <a:r>
              <a:rPr lang="en-US" sz="900" b="1" dirty="0">
                <a:solidFill>
                  <a:srgbClr val="FF0000"/>
                </a:solidFill>
                <a:cs typeface="Arial" charset="0"/>
              </a:rPr>
              <a:t>Start Time </a:t>
            </a:r>
            <a:r>
              <a:rPr lang="en-US" sz="900" b="1" dirty="0" err="1">
                <a:solidFill>
                  <a:srgbClr val="FF0000"/>
                </a:solidFill>
                <a:cs typeface="Arial" charset="0"/>
              </a:rPr>
              <a:t>xx:xx</a:t>
            </a:r>
            <a:r>
              <a:rPr lang="en-US" sz="900" b="1" dirty="0">
                <a:solidFill>
                  <a:srgbClr val="FF0000"/>
                </a:solidFill>
                <a:cs typeface="Arial" charset="0"/>
              </a:rPr>
              <a:t> / Length: </a:t>
            </a:r>
            <a:r>
              <a:rPr lang="en-US" sz="900" b="1" dirty="0">
                <a:solidFill>
                  <a:srgbClr val="FF0000"/>
                </a:solidFill>
              </a:rPr>
              <a:t>5 minutes</a:t>
            </a:r>
          </a:p>
          <a:p>
            <a:pPr>
              <a:buNone/>
            </a:pPr>
            <a:endParaRPr lang="en-US" sz="900" b="1" dirty="0"/>
          </a:p>
          <a:p>
            <a:r>
              <a:rPr lang="en-US" sz="900" dirty="0">
                <a:solidFill>
                  <a:srgbClr val="FF0000"/>
                </a:solidFill>
              </a:rPr>
              <a:t>Invite participants to ask final questions about the content or anything else they are concerned about.</a:t>
            </a:r>
          </a:p>
          <a:p>
            <a:pPr lvl="1" indent="0">
              <a:buNone/>
            </a:pPr>
            <a:r>
              <a:rPr lang="en-US" sz="900" dirty="0"/>
              <a:t>“Before we discuss the homework assignment and conclude this session, does anyone have any final questions for me?  If so, type your name or your question on the screen.”</a:t>
            </a:r>
          </a:p>
          <a:p>
            <a:pPr>
              <a:buNone/>
            </a:pPr>
            <a:endParaRPr lang="en-US" sz="900" dirty="0">
              <a:solidFill>
                <a:srgbClr val="FF0000"/>
              </a:solidFill>
            </a:endParaRPr>
          </a:p>
          <a:p>
            <a:pPr>
              <a:buNone/>
            </a:pPr>
            <a:r>
              <a:rPr lang="en-US" sz="900" dirty="0">
                <a:solidFill>
                  <a:srgbClr val="FF0000"/>
                </a:solidFill>
              </a:rPr>
              <a:t>Follow up with anyone who poses a question.</a:t>
            </a:r>
          </a:p>
          <a:p>
            <a:pPr marL="114300" fontAlgn="auto">
              <a:spcBef>
                <a:spcPts val="0"/>
              </a:spcBef>
              <a:spcAft>
                <a:spcPts val="600"/>
              </a:spcAft>
              <a:defRPr/>
            </a:pPr>
            <a:endParaRPr lang="en-US" sz="900" dirty="0">
              <a:solidFill>
                <a:srgbClr val="FF0000"/>
              </a:solidFill>
              <a:cs typeface="Arial" pitchFamily="34" charset="0"/>
            </a:endParaRPr>
          </a:p>
          <a:p>
            <a:pPr fontAlgn="auto">
              <a:spcBef>
                <a:spcPts val="0"/>
              </a:spcBef>
              <a:spcAft>
                <a:spcPts val="600"/>
              </a:spcAft>
              <a:defRPr/>
            </a:pPr>
            <a:endParaRPr lang="en-US" sz="900" dirty="0">
              <a:solidFill>
                <a:srgbClr val="FF0000"/>
              </a:solidFill>
              <a:cs typeface="Arial" pitchFamily="34" charset="0"/>
            </a:endParaRPr>
          </a:p>
          <a:p>
            <a:pPr fontAlgn="auto">
              <a:spcBef>
                <a:spcPts val="0"/>
              </a:spcBef>
              <a:spcAft>
                <a:spcPts val="600"/>
              </a:spcAft>
              <a:defRPr/>
            </a:pPr>
            <a:endParaRPr lang="en-US" sz="900" dirty="0">
              <a:solidFill>
                <a:srgbClr val="FF0000"/>
              </a:solidFill>
            </a:endParaRPr>
          </a:p>
        </p:txBody>
      </p:sp>
    </p:spTree>
    <p:extLst>
      <p:ext uri="{BB962C8B-B14F-4D97-AF65-F5344CB8AC3E}">
        <p14:creationId xmlns:p14="http://schemas.microsoft.com/office/powerpoint/2010/main" val="3549529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5/19/2016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51242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0" indent="0">
              <a:spcAft>
                <a:spcPts val="600"/>
              </a:spcAft>
              <a:buNone/>
            </a:pPr>
            <a:r>
              <a:rPr lang="en-US" b="1" dirty="0" smtClean="0">
                <a:latin typeface="Arial" charset="0"/>
                <a:cs typeface="Arial" charset="0"/>
              </a:rPr>
              <a:t>Show  the final demo</a:t>
            </a:r>
          </a:p>
          <a:p>
            <a:pPr marL="0" indent="0">
              <a:spcAft>
                <a:spcPts val="600"/>
              </a:spcAft>
              <a:buNone/>
            </a:pPr>
            <a:r>
              <a:rPr lang="nl-BE" b="1" dirty="0" smtClean="0">
                <a:latin typeface="Arial" charset="0"/>
                <a:cs typeface="Arial" charset="0"/>
              </a:rPr>
              <a:t>Pre-requisite</a:t>
            </a:r>
            <a:r>
              <a:rPr lang="nl-BE" b="1" baseline="0" dirty="0" smtClean="0">
                <a:latin typeface="Arial" charset="0"/>
                <a:cs typeface="Arial" charset="0"/>
              </a:rPr>
              <a:t>s</a:t>
            </a:r>
          </a:p>
          <a:p>
            <a:pPr marL="0" indent="0">
              <a:spcAft>
                <a:spcPts val="600"/>
              </a:spcAft>
              <a:buNone/>
            </a:pPr>
            <a:r>
              <a:rPr lang="nl-BE" b="1" baseline="0" dirty="0" smtClean="0">
                <a:latin typeface="Arial" charset="0"/>
                <a:cs typeface="Arial" charset="0"/>
              </a:rPr>
              <a:t>	Delete Recorder stream</a:t>
            </a:r>
          </a:p>
          <a:p>
            <a:pPr marL="0" indent="0">
              <a:spcAft>
                <a:spcPts val="600"/>
              </a:spcAft>
              <a:buNone/>
            </a:pPr>
            <a:r>
              <a:rPr lang="nl-BE" b="1" baseline="0" dirty="0" smtClean="0">
                <a:latin typeface="Arial" charset="0"/>
                <a:cs typeface="Arial" charset="0"/>
              </a:rPr>
              <a:t>	Delete user objects in Tenant to show sign-up</a:t>
            </a:r>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005D662F-2D90-4C94-8542-83379D21A55B}" type="datetime1">
              <a:rPr lang="en-US" smtClean="0"/>
              <a:t>5/19/2016</a:t>
            </a:fld>
            <a:endParaRPr lang="en-US" dirty="0"/>
          </a:p>
        </p:txBody>
      </p:sp>
      <p:sp>
        <p:nvSpPr>
          <p:cNvPr id="6" name="Footer Placeholder 5"/>
          <p:cNvSpPr>
            <a:spLocks noGrp="1"/>
          </p:cNvSpPr>
          <p:nvPr>
            <p:ph type="ftr" sz="quarter" idx="12"/>
          </p:nvPr>
        </p:nvSpPr>
        <p:spPr/>
        <p:txBody>
          <a:bodyPr/>
          <a:lstStyle/>
          <a:p>
            <a:r>
              <a:rPr lang="en-US" sz="400" dirty="0">
                <a:solidFill>
                  <a:srgbClr val="000000"/>
                </a:solidFill>
              </a:rPr>
              <a:t>© 2013 Microsoft Corporation. All rights reserved. Microsoft, Windows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3</a:t>
            </a:fld>
            <a:endParaRPr lang="en-US" dirty="0"/>
          </a:p>
        </p:txBody>
      </p:sp>
      <p:sp>
        <p:nvSpPr>
          <p:cNvPr id="8" name="Rectangle 7"/>
          <p:cNvSpPr/>
          <p:nvPr/>
        </p:nvSpPr>
        <p:spPr>
          <a:xfrm>
            <a:off x="381000" y="971788"/>
            <a:ext cx="2971800" cy="1261884"/>
          </a:xfrm>
          <a:prstGeom prst="rect">
            <a:avLst/>
          </a:prstGeom>
        </p:spPr>
        <p:txBody>
          <a:bodyPr wrap="square">
            <a:spAutoFit/>
          </a:bodyPr>
          <a:lstStyle/>
          <a:p>
            <a:pPr>
              <a:spcAft>
                <a:spcPts val="600"/>
              </a:spcAft>
            </a:pPr>
            <a:r>
              <a:rPr lang="en-US" sz="900" b="1" dirty="0">
                <a:solidFill>
                  <a:srgbClr val="FF0000"/>
                </a:solidFill>
                <a:latin typeface="Arial" charset="0"/>
                <a:cs typeface="Arial" charset="0"/>
              </a:rPr>
              <a:t>Start Time </a:t>
            </a:r>
            <a:r>
              <a:rPr lang="en-US" sz="900" b="1" dirty="0" err="1">
                <a:solidFill>
                  <a:srgbClr val="FF0000"/>
                </a:solidFill>
                <a:latin typeface="Arial" charset="0"/>
                <a:cs typeface="Arial" charset="0"/>
              </a:rPr>
              <a:t>xx:xx</a:t>
            </a:r>
            <a:r>
              <a:rPr lang="en-US" sz="900" b="1" dirty="0">
                <a:solidFill>
                  <a:srgbClr val="FF0000"/>
                </a:solidFill>
                <a:latin typeface="Arial" charset="0"/>
                <a:cs typeface="Arial" charset="0"/>
              </a:rPr>
              <a:t> / Length: </a:t>
            </a:r>
            <a:r>
              <a:rPr lang="en-US" sz="900" b="1" dirty="0">
                <a:solidFill>
                  <a:srgbClr val="FF0000"/>
                </a:solidFill>
              </a:rPr>
              <a:t>1 minute</a:t>
            </a:r>
          </a:p>
          <a:p>
            <a:pPr>
              <a:spcAft>
                <a:spcPts val="600"/>
              </a:spcAft>
            </a:pPr>
            <a:endParaRPr lang="en-US" sz="900" dirty="0">
              <a:solidFill>
                <a:srgbClr val="FF0000"/>
              </a:solidFill>
            </a:endParaRPr>
          </a:p>
          <a:p>
            <a:pPr>
              <a:spcAft>
                <a:spcPts val="600"/>
              </a:spcAft>
            </a:pPr>
            <a:r>
              <a:rPr lang="en-US" sz="900" dirty="0">
                <a:solidFill>
                  <a:srgbClr val="FF0000"/>
                </a:solidFill>
              </a:rPr>
              <a:t>Review the learning objectives for the next session.</a:t>
            </a:r>
          </a:p>
          <a:p>
            <a:pPr fontAlgn="auto">
              <a:spcBef>
                <a:spcPts val="0"/>
              </a:spcBef>
              <a:spcAft>
                <a:spcPts val="600"/>
              </a:spcAft>
              <a:defRPr/>
            </a:pPr>
            <a:endParaRPr lang="en-US" sz="800" dirty="0">
              <a:solidFill>
                <a:srgbClr val="FF0000"/>
              </a:solidFill>
              <a:latin typeface="Arial" pitchFamily="34" charset="0"/>
              <a:cs typeface="Arial" pitchFamily="34" charset="0"/>
            </a:endParaRPr>
          </a:p>
          <a:p>
            <a:pPr fontAlgn="auto">
              <a:spcBef>
                <a:spcPts val="0"/>
              </a:spcBef>
              <a:spcAft>
                <a:spcPts val="600"/>
              </a:spcAft>
              <a:defRPr/>
            </a:pPr>
            <a:endParaRPr lang="en-US" sz="800" dirty="0">
              <a:solidFill>
                <a:srgbClr val="FF0000"/>
              </a:solidFill>
              <a:latin typeface="Arial" pitchFamily="34" charset="0"/>
              <a:cs typeface="Arial" pitchFamily="34" charset="0"/>
            </a:endParaRPr>
          </a:p>
          <a:p>
            <a:pPr indent="228600" fontAlgn="auto">
              <a:spcBef>
                <a:spcPts val="0"/>
              </a:spcBef>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937531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0" indent="0">
              <a:lnSpc>
                <a:spcPct val="100000"/>
              </a:lnSpc>
              <a:buNone/>
              <a:tabLst>
                <a:tab pos="0" algn="l"/>
              </a:tabLst>
              <a:defRPr/>
            </a:pPr>
            <a:r>
              <a:rPr lang="en-US" b="1" dirty="0">
                <a:latin typeface="Arial" charset="0"/>
                <a:cs typeface="Arial" charset="0"/>
              </a:rPr>
              <a:t>Title: </a:t>
            </a:r>
            <a:r>
              <a:rPr lang="en-US" dirty="0">
                <a:latin typeface="Arial" charset="0"/>
                <a:cs typeface="Arial" charset="0"/>
              </a:rPr>
              <a:t>Objectives</a:t>
            </a:r>
            <a:endParaRPr lang="en-US" b="1" dirty="0">
              <a:latin typeface="Arial" charset="0"/>
              <a:cs typeface="Arial" charset="0"/>
            </a:endParaRPr>
          </a:p>
          <a:p>
            <a:pPr marL="0" indent="0">
              <a:lnSpc>
                <a:spcPct val="100000"/>
              </a:lnSpc>
              <a:buNone/>
              <a:tabLst>
                <a:tab pos="0" algn="l"/>
              </a:tabLst>
              <a:defRPr/>
            </a:pPr>
            <a:r>
              <a:rPr lang="en-US" b="1" dirty="0">
                <a:latin typeface="Arial" charset="0"/>
                <a:cs typeface="Arial" charset="0"/>
              </a:rPr>
              <a:t>Length: </a:t>
            </a:r>
            <a:r>
              <a:rPr lang="en-US" dirty="0"/>
              <a:t>2 minutes</a:t>
            </a:r>
          </a:p>
          <a:p>
            <a:pPr marL="0" indent="0">
              <a:lnSpc>
                <a:spcPct val="100000"/>
              </a:lnSpc>
              <a:buNone/>
              <a:tabLst>
                <a:tab pos="0" algn="l"/>
              </a:tabLst>
              <a:defRPr/>
            </a:pPr>
            <a:r>
              <a:rPr lang="en-US" b="1" dirty="0"/>
              <a:t>Participant Notes: </a:t>
            </a:r>
            <a:endParaRPr lang="en-US" dirty="0"/>
          </a:p>
          <a:p>
            <a:pPr marL="0" indent="0">
              <a:spcAft>
                <a:spcPts val="600"/>
              </a:spcAft>
              <a:buNone/>
            </a:pPr>
            <a:r>
              <a:rPr lang="en-US" dirty="0"/>
              <a:t>List the module learning objectives here.</a:t>
            </a:r>
          </a:p>
          <a:p>
            <a:pPr marL="0" indent="0">
              <a:spcAft>
                <a:spcPts val="600"/>
              </a:spcAft>
              <a:buNone/>
            </a:pPr>
            <a:endParaRPr lang="en-US" dirty="0"/>
          </a:p>
          <a:p>
            <a:pPr marL="0" indent="0">
              <a:spcAft>
                <a:spcPts val="600"/>
              </a:spcAft>
              <a:buNone/>
            </a:pPr>
            <a:r>
              <a:rPr lang="en-US" dirty="0"/>
              <a:t>Make sure you address what this course will NOT cover based</a:t>
            </a:r>
            <a:r>
              <a:rPr lang="en-US" baseline="0" dirty="0"/>
              <a:t> on experience.</a:t>
            </a:r>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DF95B085-9A9D-4465-9F32-577AE9763677}" type="datetime1">
              <a:rPr lang="en-US" smtClean="0"/>
              <a:t>5/19/2016</a:t>
            </a:fld>
            <a:endParaRPr lang="en-US" dirty="0"/>
          </a:p>
        </p:txBody>
      </p:sp>
      <p:sp>
        <p:nvSpPr>
          <p:cNvPr id="6" name="Footer Placeholder 5"/>
          <p:cNvSpPr>
            <a:spLocks noGrp="1"/>
          </p:cNvSpPr>
          <p:nvPr>
            <p:ph type="ftr" sz="quarter" idx="12"/>
          </p:nvPr>
        </p:nvSpPr>
        <p:spPr/>
        <p:txBody>
          <a:bodyPr/>
          <a:lstStyle/>
          <a:p>
            <a:r>
              <a:rPr lang="en-US" sz="400" dirty="0">
                <a:solidFill>
                  <a:srgbClr val="000000"/>
                </a:solidFill>
              </a:rPr>
              <a:t>© 2013 Microsoft Corporation. All rights reserved. Microsoft, Windows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5</a:t>
            </a:fld>
            <a:endParaRPr lang="en-US" dirty="0"/>
          </a:p>
        </p:txBody>
      </p:sp>
      <p:sp>
        <p:nvSpPr>
          <p:cNvPr id="8" name="Rectangle 7"/>
          <p:cNvSpPr/>
          <p:nvPr/>
        </p:nvSpPr>
        <p:spPr>
          <a:xfrm>
            <a:off x="381000" y="971789"/>
            <a:ext cx="2971800" cy="784828"/>
          </a:xfrm>
          <a:prstGeom prst="rect">
            <a:avLst/>
          </a:prstGeom>
        </p:spPr>
        <p:txBody>
          <a:bodyPr wrap="square" lIns="91438" tIns="45719" rIns="91438" bIns="45719">
            <a:spAutoFit/>
          </a:bodyPr>
          <a:lstStyle/>
          <a:p>
            <a:pPr>
              <a:tabLst>
                <a:tab pos="0" algn="l"/>
              </a:tabLst>
              <a:defRPr/>
            </a:pPr>
            <a:r>
              <a:rPr lang="en-US" sz="900" b="1" dirty="0">
                <a:solidFill>
                  <a:srgbClr val="FF0000"/>
                </a:solidFill>
                <a:latin typeface="Arial" charset="0"/>
                <a:cs typeface="Arial" charset="0"/>
              </a:rPr>
              <a:t>Start Time </a:t>
            </a:r>
            <a:r>
              <a:rPr lang="en-US" sz="900" b="1" dirty="0" err="1">
                <a:solidFill>
                  <a:srgbClr val="FF0000"/>
                </a:solidFill>
                <a:latin typeface="Arial" charset="0"/>
                <a:cs typeface="Arial" charset="0"/>
              </a:rPr>
              <a:t>xx:xx</a:t>
            </a:r>
            <a:r>
              <a:rPr lang="en-US" sz="900" b="1" dirty="0">
                <a:solidFill>
                  <a:srgbClr val="FF0000"/>
                </a:solidFill>
                <a:latin typeface="Arial" charset="0"/>
                <a:cs typeface="Arial" charset="0"/>
              </a:rPr>
              <a:t> / Length: </a:t>
            </a:r>
            <a:r>
              <a:rPr lang="en-US" sz="900" b="1" dirty="0">
                <a:solidFill>
                  <a:srgbClr val="FF0000"/>
                </a:solidFill>
              </a:rPr>
              <a:t>2 minutes</a:t>
            </a:r>
          </a:p>
          <a:p>
            <a:pPr>
              <a:spcAft>
                <a:spcPts val="600"/>
              </a:spcAft>
            </a:pPr>
            <a:endParaRPr lang="en-US" sz="900" dirty="0">
              <a:solidFill>
                <a:srgbClr val="FF0000"/>
              </a:solidFill>
            </a:endParaRPr>
          </a:p>
          <a:p>
            <a:pPr>
              <a:spcAft>
                <a:spcPts val="600"/>
              </a:spcAft>
            </a:pPr>
            <a:r>
              <a:rPr lang="en-US" sz="900" dirty="0">
                <a:solidFill>
                  <a:srgbClr val="FF0000"/>
                </a:solidFill>
              </a:rPr>
              <a:t>Review the learning objectives.</a:t>
            </a:r>
          </a:p>
          <a:p>
            <a:pPr indent="228593">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41223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A402C3-409B-452A-8219-C9D223EB7FF6}" type="datetime1">
              <a:rPr lang="en-US" smtClean="0"/>
              <a:t>5/19/2016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55333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A402C3-409B-452A-8219-C9D223EB7FF6}" type="datetime1">
              <a:rPr lang="en-US" smtClean="0"/>
              <a:t>5/19/2016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7209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5/19/2016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98224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5/19/2016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66167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A402C3-409B-452A-8219-C9D223EB7FF6}" type="datetime1">
              <a:rPr lang="en-US" smtClean="0"/>
              <a:t>5/19/2016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73442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5/19/2016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76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6"/>
            <a:ext cx="10036533" cy="977732"/>
          </a:xfrm>
        </p:spPr>
        <p:txBody>
          <a:bodyPr anchor="b" anchorCtr="0"/>
          <a:lstStyle>
            <a:lvl1pPr>
              <a:defRPr sz="7200" spc="-150" baseline="0">
                <a:gradFill>
                  <a:gsLst>
                    <a:gs pos="1250">
                      <a:schemeClr val="tx1"/>
                    </a:gs>
                    <a:gs pos="99000">
                      <a:schemeClr val="tx1"/>
                    </a:gs>
                  </a:gsLst>
                  <a:lin ang="5400000" scaled="0"/>
                </a:gradFill>
              </a:defRPr>
            </a:lvl1pPr>
          </a:lstStyle>
          <a:p>
            <a:r>
              <a:rPr lang="en-US" dirty="0"/>
              <a:t>Click to edit title style</a:t>
            </a:r>
          </a:p>
        </p:txBody>
      </p:sp>
      <p:sp>
        <p:nvSpPr>
          <p:cNvPr id="8" name="Text Placeholder 4"/>
          <p:cNvSpPr>
            <a:spLocks noGrp="1"/>
          </p:cNvSpPr>
          <p:nvPr>
            <p:ph type="body" sz="quarter" idx="12" hasCustomPrompt="1"/>
          </p:nvPr>
        </p:nvSpPr>
        <p:spPr>
          <a:xfrm>
            <a:off x="959456" y="3358957"/>
            <a:ext cx="10036533" cy="488866"/>
          </a:xfrm>
        </p:spPr>
        <p:txBody>
          <a:bodyPr>
            <a:noAutofit/>
          </a:bodyPr>
          <a:lstStyle>
            <a:lvl1pPr marL="0" indent="0">
              <a:spcBef>
                <a:spcPts val="0"/>
              </a:spcBef>
              <a:buNone/>
              <a:defRPr spc="-70" baseline="0">
                <a:gradFill>
                  <a:gsLst>
                    <a:gs pos="1250">
                      <a:srgbClr val="969696"/>
                    </a:gs>
                    <a:gs pos="99000">
                      <a:srgbClr val="969696"/>
                    </a:gs>
                  </a:gsLst>
                  <a:lin ang="5400000" scaled="0"/>
                </a:gradFill>
                <a:latin typeface="+mj-lt"/>
              </a:defRPr>
            </a:lvl1pPr>
          </a:lstStyle>
          <a:p>
            <a:pPr lvl="0"/>
            <a:r>
              <a:rPr lang="en-US" dirty="0"/>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5"/>
            <a:ext cx="2507471" cy="537211"/>
          </a:xfrm>
          <a:prstGeom prst="rect">
            <a:avLst/>
          </a:prstGeom>
        </p:spPr>
      </p:pic>
    </p:spTree>
    <p:extLst>
      <p:ext uri="{BB962C8B-B14F-4D97-AF65-F5344CB8AC3E}">
        <p14:creationId xmlns:p14="http://schemas.microsoft.com/office/powerpoint/2010/main" val="3532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6123" y="1"/>
            <a:ext cx="10325877" cy="6858000"/>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Demonstration</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7" y="462632"/>
            <a:ext cx="1522404" cy="326167"/>
          </a:xfrm>
          <a:prstGeom prst="rect">
            <a:avLst/>
          </a:prstGeom>
        </p:spPr>
      </p:pic>
    </p:spTree>
    <p:extLst>
      <p:ext uri="{BB962C8B-B14F-4D97-AF65-F5344CB8AC3E}">
        <p14:creationId xmlns:p14="http://schemas.microsoft.com/office/powerpoint/2010/main" val="279367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6123" y="1"/>
            <a:ext cx="10325877" cy="6858000"/>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Demonstration</a:t>
            </a:r>
          </a:p>
        </p:txBody>
      </p:sp>
      <p:sp>
        <p:nvSpPr>
          <p:cNvPr id="3" name="Text Placeholder 2"/>
          <p:cNvSpPr>
            <a:spLocks noGrp="1"/>
          </p:cNvSpPr>
          <p:nvPr>
            <p:ph type="body" sz="quarter" idx="14"/>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Edit Master text styles</a:t>
            </a:r>
          </a:p>
        </p:txBody>
      </p:sp>
    </p:spTree>
    <p:extLst>
      <p:ext uri="{BB962C8B-B14F-4D97-AF65-F5344CB8AC3E}">
        <p14:creationId xmlns:p14="http://schemas.microsoft.com/office/powerpoint/2010/main" val="227074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Edit Master text styles</a:t>
            </a:r>
          </a:p>
        </p:txBody>
      </p:sp>
      <p:sp>
        <p:nvSpPr>
          <p:cNvPr id="6" name="Rectangle 5"/>
          <p:cNvSpPr/>
          <p:nvPr userDrawn="1"/>
        </p:nvSpPr>
        <p:spPr bwMode="auto">
          <a:xfrm>
            <a:off x="6813131"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3"/>
              </a:solidFill>
              <a:ea typeface="Segoe UI" pitchFamily="34" charset="0"/>
              <a:cs typeface="Segoe UI" pitchFamily="34" charset="0"/>
            </a:endParaRPr>
          </a:p>
        </p:txBody>
      </p:sp>
      <p:sp>
        <p:nvSpPr>
          <p:cNvPr id="8" name="Freeform 52"/>
          <p:cNvSpPr>
            <a:spLocks noEditPoints="1"/>
          </p:cNvSpPr>
          <p:nvPr userDrawn="1"/>
        </p:nvSpPr>
        <p:spPr bwMode="black">
          <a:xfrm>
            <a:off x="7412284" y="1408502"/>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51200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9985" b="9936"/>
          <a:stretch/>
        </p:blipFill>
        <p:spPr>
          <a:xfrm>
            <a:off x="6813133" y="-1"/>
            <a:ext cx="6092295" cy="6858001"/>
          </a:xfrm>
          <a:prstGeom prst="rect">
            <a:avLst/>
          </a:prstGeom>
        </p:spPr>
      </p:pic>
      <p:sp>
        <p:nvSpPr>
          <p:cNvPr id="20" name="Rectangle 19"/>
          <p:cNvSpPr/>
          <p:nvPr/>
        </p:nvSpPr>
        <p:spPr bwMode="gray">
          <a:xfrm>
            <a:off x="1" y="0"/>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634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9985" b="9936"/>
          <a:stretch/>
        </p:blipFill>
        <p:spPr>
          <a:xfrm>
            <a:off x="6813133" y="-1"/>
            <a:ext cx="6092295" cy="6858001"/>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457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788" r="39341"/>
          <a:stretch/>
        </p:blipFill>
        <p:spPr>
          <a:xfrm>
            <a:off x="6813132" y="0"/>
            <a:ext cx="5378869" cy="6858000"/>
          </a:xfrm>
          <a:prstGeom prst="rect">
            <a:avLst/>
          </a:prstGeom>
        </p:spPr>
      </p:pic>
    </p:spTree>
    <p:extLst>
      <p:ext uri="{BB962C8B-B14F-4D97-AF65-F5344CB8AC3E}">
        <p14:creationId xmlns:p14="http://schemas.microsoft.com/office/powerpoint/2010/main" val="329908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788" r="39341"/>
          <a:stretch/>
        </p:blipFill>
        <p:spPr>
          <a:xfrm>
            <a:off x="6813132" y="0"/>
            <a:ext cx="5378869" cy="6858000"/>
          </a:xfrm>
          <a:prstGeom prst="rect">
            <a:avLst/>
          </a:prstGeom>
        </p:spPr>
      </p:pic>
    </p:spTree>
    <p:extLst>
      <p:ext uri="{BB962C8B-B14F-4D97-AF65-F5344CB8AC3E}">
        <p14:creationId xmlns:p14="http://schemas.microsoft.com/office/powerpoint/2010/main" val="334497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9830" r="29361" b="1104"/>
          <a:stretch/>
        </p:blipFill>
        <p:spPr>
          <a:xfrm>
            <a:off x="6813131" y="1"/>
            <a:ext cx="5378869" cy="6858000"/>
          </a:xfrm>
          <a:prstGeom prst="rect">
            <a:avLst/>
          </a:prstGeom>
        </p:spPr>
      </p:pic>
    </p:spTree>
    <p:extLst>
      <p:ext uri="{BB962C8B-B14F-4D97-AF65-F5344CB8AC3E}">
        <p14:creationId xmlns:p14="http://schemas.microsoft.com/office/powerpoint/2010/main" val="40423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9830" r="29361" b="1104"/>
          <a:stretch/>
        </p:blipFill>
        <p:spPr>
          <a:xfrm>
            <a:off x="6813131" y="1"/>
            <a:ext cx="5378869" cy="6858000"/>
          </a:xfrm>
          <a:prstGeom prst="rect">
            <a:avLst/>
          </a:prstGeom>
        </p:spPr>
      </p:pic>
    </p:spTree>
    <p:extLst>
      <p:ext uri="{BB962C8B-B14F-4D97-AF65-F5344CB8AC3E}">
        <p14:creationId xmlns:p14="http://schemas.microsoft.com/office/powerpoint/2010/main" val="278130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Looking Ahead</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816" r="6989"/>
          <a:stretch/>
        </p:blipFill>
        <p:spPr>
          <a:xfrm>
            <a:off x="6813131" y="8413"/>
            <a:ext cx="5378869" cy="6858000"/>
          </a:xfrm>
          <a:prstGeom prst="rect">
            <a:avLst/>
          </a:prstGeom>
        </p:spPr>
      </p:pic>
    </p:spTree>
    <p:extLst>
      <p:ext uri="{BB962C8B-B14F-4D97-AF65-F5344CB8AC3E}">
        <p14:creationId xmlns:p14="http://schemas.microsoft.com/office/powerpoint/2010/main" val="51875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6"/>
            <a:ext cx="10036533" cy="977732"/>
          </a:xfrm>
        </p:spPr>
        <p:txBody>
          <a:bodyPr anchor="b" anchorCtr="0"/>
          <a:lstStyle>
            <a:lvl1pPr>
              <a:defRPr sz="7200" spc="-150" baseline="0">
                <a:gradFill>
                  <a:gsLst>
                    <a:gs pos="1250">
                      <a:srgbClr val="0072C6"/>
                    </a:gs>
                    <a:gs pos="99000">
                      <a:srgbClr val="0072C6"/>
                    </a:gs>
                  </a:gsLst>
                  <a:lin ang="5400000" scaled="0"/>
                </a:gradFill>
              </a:defRPr>
            </a:lvl1pPr>
          </a:lstStyle>
          <a:p>
            <a:r>
              <a:rPr lang="en-US" dirty="0"/>
              <a:t>Click to edit title style</a:t>
            </a:r>
          </a:p>
        </p:txBody>
      </p:sp>
      <p:sp>
        <p:nvSpPr>
          <p:cNvPr id="7" name="Text Placeholder 4"/>
          <p:cNvSpPr>
            <a:spLocks noGrp="1"/>
          </p:cNvSpPr>
          <p:nvPr>
            <p:ph type="body" sz="quarter" idx="12" hasCustomPrompt="1"/>
          </p:nvPr>
        </p:nvSpPr>
        <p:spPr>
          <a:xfrm>
            <a:off x="959456" y="3358957"/>
            <a:ext cx="10036533" cy="488866"/>
          </a:xfrm>
        </p:spPr>
        <p:txBody>
          <a:bodyPr>
            <a:noAutofit/>
          </a:bodyPr>
          <a:lstStyle>
            <a:lvl1pPr marL="0" indent="0">
              <a:spcBef>
                <a:spcPts val="0"/>
              </a:spcBef>
              <a:buNone/>
              <a:defRPr spc="-70" baseline="0">
                <a:gradFill>
                  <a:gsLst>
                    <a:gs pos="1250">
                      <a:schemeClr val="accent3"/>
                    </a:gs>
                    <a:gs pos="99000">
                      <a:schemeClr val="accent3"/>
                    </a:gs>
                  </a:gsLst>
                  <a:lin ang="5400000" scaled="0"/>
                </a:gradFill>
                <a:latin typeface="+mj-lt"/>
              </a:defRPr>
            </a:lvl1pPr>
          </a:lstStyle>
          <a:p>
            <a:pPr lvl="0"/>
            <a:r>
              <a:rPr lang="en-US" dirty="0"/>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5"/>
            <a:ext cx="2507471" cy="537211"/>
          </a:xfrm>
          <a:prstGeom prst="rect">
            <a:avLst/>
          </a:prstGeom>
        </p:spPr>
      </p:pic>
    </p:spTree>
    <p:extLst>
      <p:ext uri="{BB962C8B-B14F-4D97-AF65-F5344CB8AC3E}">
        <p14:creationId xmlns:p14="http://schemas.microsoft.com/office/powerpoint/2010/main" val="303789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47911" r="-2"/>
          <a:stretch/>
        </p:blipFill>
        <p:spPr>
          <a:xfrm>
            <a:off x="6813131" y="0"/>
            <a:ext cx="5378869" cy="6857998"/>
          </a:xfrm>
          <a:prstGeom prst="rect">
            <a:avLst/>
          </a:prstGeom>
        </p:spPr>
      </p:pic>
    </p:spTree>
    <p:extLst>
      <p:ext uri="{BB962C8B-B14F-4D97-AF65-F5344CB8AC3E}">
        <p14:creationId xmlns:p14="http://schemas.microsoft.com/office/powerpoint/2010/main" val="395235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8707" t="3238" r="29488" b="-3238"/>
          <a:stretch/>
        </p:blipFill>
        <p:spPr>
          <a:xfrm>
            <a:off x="6813131" y="0"/>
            <a:ext cx="5378869" cy="7109636"/>
          </a:xfrm>
          <a:prstGeom prst="rect">
            <a:avLst/>
          </a:prstGeom>
        </p:spPr>
      </p:pic>
    </p:spTree>
    <p:extLst>
      <p:ext uri="{BB962C8B-B14F-4D97-AF65-F5344CB8AC3E}">
        <p14:creationId xmlns:p14="http://schemas.microsoft.com/office/powerpoint/2010/main" val="391001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3890" t="819" r="17938" b="4230"/>
          <a:stretch/>
        </p:blipFill>
        <p:spPr>
          <a:xfrm>
            <a:off x="6757425" y="1"/>
            <a:ext cx="5434576" cy="6866412"/>
          </a:xfrm>
          <a:prstGeom prst="rect">
            <a:avLst/>
          </a:prstGeom>
        </p:spPr>
      </p:pic>
    </p:spTree>
    <p:extLst>
      <p:ext uri="{BB962C8B-B14F-4D97-AF65-F5344CB8AC3E}">
        <p14:creationId xmlns:p14="http://schemas.microsoft.com/office/powerpoint/2010/main" val="405309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9433" t="15866" r="2537" b="12077"/>
          <a:stretch/>
        </p:blipFill>
        <p:spPr>
          <a:xfrm>
            <a:off x="6605235" y="-1"/>
            <a:ext cx="5586765" cy="6858001"/>
          </a:xfrm>
          <a:prstGeom prst="rect">
            <a:avLst/>
          </a:prstGeom>
        </p:spPr>
      </p:pic>
    </p:spTree>
    <p:extLst>
      <p:ext uri="{BB962C8B-B14F-4D97-AF65-F5344CB8AC3E}">
        <p14:creationId xmlns:p14="http://schemas.microsoft.com/office/powerpoint/2010/main" val="215201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3890" t="819" r="17938" b="4230"/>
          <a:stretch/>
        </p:blipFill>
        <p:spPr>
          <a:xfrm>
            <a:off x="6757425" y="1"/>
            <a:ext cx="5434576" cy="6866412"/>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3735" r="23735"/>
          <a:stretch/>
        </p:blipFill>
        <p:spPr>
          <a:xfrm>
            <a:off x="6757425" y="0"/>
            <a:ext cx="5434576" cy="6897950"/>
          </a:xfrm>
          <a:prstGeom prst="rect">
            <a:avLst/>
          </a:prstGeom>
        </p:spPr>
      </p:pic>
    </p:spTree>
    <p:extLst>
      <p:ext uri="{BB962C8B-B14F-4D97-AF65-F5344CB8AC3E}">
        <p14:creationId xmlns:p14="http://schemas.microsoft.com/office/powerpoint/2010/main" val="21038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3890" t="819" r="17938" b="4230"/>
          <a:stretch/>
        </p:blipFill>
        <p:spPr>
          <a:xfrm>
            <a:off x="6757425" y="1"/>
            <a:ext cx="5434576" cy="6866412"/>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40000" t="9459" r="31330" b="36279"/>
          <a:stretch/>
        </p:blipFill>
        <p:spPr>
          <a:xfrm>
            <a:off x="6757425" y="2"/>
            <a:ext cx="5434576" cy="6857999"/>
          </a:xfrm>
          <a:prstGeom prst="rect">
            <a:avLst/>
          </a:prstGeom>
        </p:spPr>
      </p:pic>
    </p:spTree>
    <p:extLst>
      <p:ext uri="{BB962C8B-B14F-4D97-AF65-F5344CB8AC3E}">
        <p14:creationId xmlns:p14="http://schemas.microsoft.com/office/powerpoint/2010/main" val="93169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8"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 y="2084173"/>
            <a:ext cx="6276529"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1" y="3882095"/>
            <a:ext cx="6276529"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2"/>
            <a:ext cx="1522404" cy="326167"/>
          </a:xfrm>
          <a:prstGeom prst="rect">
            <a:avLst/>
          </a:prstGeom>
        </p:spPr>
      </p:pic>
    </p:spTree>
    <p:extLst>
      <p:ext uri="{BB962C8B-B14F-4D97-AF65-F5344CB8AC3E}">
        <p14:creationId xmlns:p14="http://schemas.microsoft.com/office/powerpoint/2010/main" val="272772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1"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16" name="Text Placeholder 2"/>
          <p:cNvSpPr>
            <a:spLocks noGrp="1"/>
          </p:cNvSpPr>
          <p:nvPr>
            <p:ph type="body" sz="quarter" idx="14"/>
          </p:nvPr>
        </p:nvSpPr>
        <p:spPr bwMode="ltGray">
          <a:xfrm>
            <a:off x="236769" y="3772183"/>
            <a:ext cx="6919173"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5"/>
            <a:ext cx="1522404" cy="326167"/>
          </a:xfrm>
          <a:prstGeom prst="rect">
            <a:avLst/>
          </a:prstGeom>
        </p:spPr>
      </p:pic>
    </p:spTree>
    <p:extLst>
      <p:ext uri="{BB962C8B-B14F-4D97-AF65-F5344CB8AC3E}">
        <p14:creationId xmlns:p14="http://schemas.microsoft.com/office/powerpoint/2010/main" val="388315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6"/>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2"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019045" y="2824476"/>
            <a:ext cx="7172956"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5019045" y="4622399"/>
            <a:ext cx="7172956"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5"/>
            <a:ext cx="1522404" cy="326167"/>
          </a:xfrm>
          <a:prstGeom prst="rect">
            <a:avLst/>
          </a:prstGeom>
        </p:spPr>
      </p:pic>
    </p:spTree>
    <p:extLst>
      <p:ext uri="{BB962C8B-B14F-4D97-AF65-F5344CB8AC3E}">
        <p14:creationId xmlns:p14="http://schemas.microsoft.com/office/powerpoint/2010/main" val="23070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6"/>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2"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5019045" y="2824476"/>
            <a:ext cx="7172956"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13" name="Text Placeholder 2"/>
          <p:cNvSpPr>
            <a:spLocks noGrp="1"/>
          </p:cNvSpPr>
          <p:nvPr>
            <p:ph type="body" sz="quarter" idx="14"/>
          </p:nvPr>
        </p:nvSpPr>
        <p:spPr bwMode="ltGray">
          <a:xfrm>
            <a:off x="5019045" y="4622399"/>
            <a:ext cx="7172956"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Edit Master text styles</a:t>
            </a:r>
          </a:p>
        </p:txBody>
      </p:sp>
    </p:spTree>
    <p:extLst>
      <p:ext uri="{BB962C8B-B14F-4D97-AF65-F5344CB8AC3E}">
        <p14:creationId xmlns:p14="http://schemas.microsoft.com/office/powerpoint/2010/main" val="113755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2"/>
            <a:ext cx="10036533" cy="977732"/>
          </a:xfrm>
        </p:spPr>
        <p:txBody>
          <a:bodyPr anchor="b" anchorCtr="0"/>
          <a:lstStyle>
            <a:lvl1pPr>
              <a:defRPr sz="7200" spc="-150" baseline="0">
                <a:gradFill>
                  <a:gsLst>
                    <a:gs pos="1250">
                      <a:srgbClr val="EB3C00"/>
                    </a:gs>
                    <a:gs pos="99000">
                      <a:srgbClr val="EB3C00"/>
                    </a:gs>
                  </a:gsLst>
                  <a:lin ang="5400000" scaled="0"/>
                </a:gradFill>
              </a:defRPr>
            </a:lvl1pPr>
          </a:lstStyle>
          <a:p>
            <a:r>
              <a:rPr lang="en-US" dirty="0"/>
              <a:t>Click to edit title style</a:t>
            </a:r>
          </a:p>
        </p:txBody>
      </p:sp>
      <p:sp>
        <p:nvSpPr>
          <p:cNvPr id="8" name="Text Placeholder 4"/>
          <p:cNvSpPr>
            <a:spLocks noGrp="1"/>
          </p:cNvSpPr>
          <p:nvPr>
            <p:ph type="body" sz="quarter" idx="12" hasCustomPrompt="1"/>
          </p:nvPr>
        </p:nvSpPr>
        <p:spPr>
          <a:xfrm>
            <a:off x="959456" y="3680116"/>
            <a:ext cx="10036533" cy="488866"/>
          </a:xfrm>
        </p:spPr>
        <p:txBody>
          <a:bodyPr>
            <a:noAutofit/>
          </a:bodyPr>
          <a:lstStyle>
            <a:lvl1pPr marL="0" indent="0">
              <a:spcBef>
                <a:spcPts val="0"/>
              </a:spcBef>
              <a:buNone/>
              <a:defRPr spc="-70" baseline="0">
                <a:gradFill>
                  <a:gsLst>
                    <a:gs pos="1250">
                      <a:schemeClr val="accent4"/>
                    </a:gs>
                    <a:gs pos="99000">
                      <a:schemeClr val="accent4"/>
                    </a:gs>
                  </a:gsLst>
                  <a:lin ang="5400000" scaled="0"/>
                </a:gradFill>
                <a:latin typeface="+mj-lt"/>
              </a:defRPr>
            </a:lvl1pPr>
          </a:lstStyle>
          <a:p>
            <a:pPr lvl="0"/>
            <a:r>
              <a:rPr lang="en-US" dirty="0"/>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4"/>
            <a:ext cx="2507471" cy="537212"/>
          </a:xfrm>
          <a:prstGeom prst="rect">
            <a:avLst/>
          </a:prstGeom>
        </p:spPr>
      </p:pic>
    </p:spTree>
    <p:extLst>
      <p:ext uri="{BB962C8B-B14F-4D97-AF65-F5344CB8AC3E}">
        <p14:creationId xmlns:p14="http://schemas.microsoft.com/office/powerpoint/2010/main" val="212219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6"/>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2"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019045" y="2824476"/>
            <a:ext cx="7172956" cy="1794808"/>
          </a:xfrm>
          <a:solidFill>
            <a:schemeClr val="accent3"/>
          </a:solid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5019045" y="4622399"/>
            <a:ext cx="7172956" cy="1789991"/>
          </a:xfrm>
          <a:solidFill>
            <a:schemeClr val="accent3"/>
          </a:solid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5"/>
            <a:ext cx="1522404" cy="326167"/>
          </a:xfrm>
          <a:prstGeom prst="rect">
            <a:avLst/>
          </a:prstGeom>
        </p:spPr>
      </p:pic>
    </p:spTree>
    <p:extLst>
      <p:ext uri="{BB962C8B-B14F-4D97-AF65-F5344CB8AC3E}">
        <p14:creationId xmlns:p14="http://schemas.microsoft.com/office/powerpoint/2010/main" val="75304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0" y="6165204"/>
            <a:ext cx="1522404" cy="326167"/>
          </a:xfrm>
          <a:prstGeom prst="rect">
            <a:avLst/>
          </a:prstGeom>
        </p:spPr>
      </p:pic>
      <p:sp>
        <p:nvSpPr>
          <p:cNvPr id="11" name="Rectangle 10"/>
          <p:cNvSpPr/>
          <p:nvPr/>
        </p:nvSpPr>
        <p:spPr bwMode="gray">
          <a:xfrm>
            <a:off x="0" y="3271816"/>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2"/>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39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3"/>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 y="-1"/>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p:cNvSpPr>
            <a:spLocks noGrp="1"/>
          </p:cNvSpPr>
          <p:nvPr>
            <p:ph type="title" hasCustomPrompt="1"/>
          </p:nvPr>
        </p:nvSpPr>
        <p:spPr bwMode="ltGray">
          <a:xfrm>
            <a:off x="236769" y="1974261"/>
            <a:ext cx="6919173"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20" name="Text Placeholder 2"/>
          <p:cNvSpPr>
            <a:spLocks noGrp="1"/>
          </p:cNvSpPr>
          <p:nvPr>
            <p:ph type="body" sz="quarter" idx="14"/>
          </p:nvPr>
        </p:nvSpPr>
        <p:spPr bwMode="ltGray">
          <a:xfrm>
            <a:off x="236769" y="3772183"/>
            <a:ext cx="6919173"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Edit Master text styles</a:t>
            </a:r>
          </a:p>
        </p:txBody>
      </p:sp>
    </p:spTree>
    <p:extLst>
      <p:ext uri="{BB962C8B-B14F-4D97-AF65-F5344CB8AC3E}">
        <p14:creationId xmlns:p14="http://schemas.microsoft.com/office/powerpoint/2010/main" val="348155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22141"/>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2"/>
            <a:ext cx="1522404" cy="326167"/>
          </a:xfrm>
          <a:prstGeom prst="rect">
            <a:avLst/>
          </a:prstGeom>
        </p:spPr>
      </p:pic>
      <p:sp>
        <p:nvSpPr>
          <p:cNvPr id="13" name="Rectangle 12"/>
          <p:cNvSpPr/>
          <p:nvPr userDrawn="1"/>
        </p:nvSpPr>
        <p:spPr bwMode="gray">
          <a:xfrm>
            <a:off x="0" y="3271817"/>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63" y="3440070"/>
            <a:ext cx="7171397" cy="1624828"/>
          </a:xfrm>
          <a:noFill/>
        </p:spPr>
        <p:txBody>
          <a:bodyPr lIns="146304" tIns="91440" rIns="146304" bIns="91440" anchor="t" anchorCtr="0"/>
          <a:lstStyle>
            <a:lvl1pPr>
              <a:defRPr sz="6000" spc="-100" baseline="0">
                <a:gradFill>
                  <a:gsLst>
                    <a:gs pos="0">
                      <a:schemeClr val="tx2"/>
                    </a:gs>
                    <a:gs pos="100000">
                      <a:schemeClr val="tx2"/>
                    </a:gs>
                  </a:gsLst>
                  <a:lin ang="5400000" scaled="0"/>
                </a:gradFill>
              </a:defRPr>
            </a:lvl1pPr>
          </a:lstStyle>
          <a:p>
            <a:r>
              <a:rPr lang="en-US" dirty="0"/>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4" tIns="109728" rIns="146304" bIns="109728">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2066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22141"/>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3"/>
            <a:ext cx="1522404" cy="326167"/>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20" name="Text Placeholder 2"/>
          <p:cNvSpPr>
            <a:spLocks noGrp="1"/>
          </p:cNvSpPr>
          <p:nvPr>
            <p:ph type="body" sz="quarter" idx="14"/>
          </p:nvPr>
        </p:nvSpPr>
        <p:spPr bwMode="ltGray">
          <a:xfrm>
            <a:off x="236769" y="3772183"/>
            <a:ext cx="6919173"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Edit Master text styles</a:t>
            </a:r>
          </a:p>
        </p:txBody>
      </p:sp>
    </p:spTree>
    <p:extLst>
      <p:ext uri="{BB962C8B-B14F-4D97-AF65-F5344CB8AC3E}">
        <p14:creationId xmlns:p14="http://schemas.microsoft.com/office/powerpoint/2010/main" val="67505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0" y="471125"/>
            <a:ext cx="1522404" cy="326167"/>
          </a:xfrm>
          <a:prstGeom prst="rect">
            <a:avLst/>
          </a:prstGeom>
        </p:spPr>
      </p:pic>
      <p:sp>
        <p:nvSpPr>
          <p:cNvPr id="13" name="Rectangle 12"/>
          <p:cNvSpPr/>
          <p:nvPr userDrawn="1"/>
        </p:nvSpPr>
        <p:spPr bwMode="gray">
          <a:xfrm>
            <a:off x="0" y="3271817"/>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0"/>
            <a:ext cx="6831376" cy="1624828"/>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123647" y="5063340"/>
            <a:ext cx="6862285" cy="1503593"/>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0354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3"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9859116" cy="269798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9"/>
            <a:ext cx="9860673" cy="1793881"/>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451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3"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9859116" cy="269798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2972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3"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9859116" cy="2697988"/>
          </a:xfrm>
          <a:solidFill>
            <a:schemeClr val="accent3"/>
          </a:solid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54198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3"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9859116" cy="269798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6243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4" y="2679655"/>
            <a:ext cx="10036533" cy="977732"/>
          </a:xfrm>
        </p:spPr>
        <p:txBody>
          <a:bodyPr anchor="b" anchorCtr="0"/>
          <a:lstStyle>
            <a:lvl1pPr>
              <a:defRPr sz="7200" spc="-150" baseline="0">
                <a:gradFill>
                  <a:gsLst>
                    <a:gs pos="1250">
                      <a:srgbClr val="EB3C00"/>
                    </a:gs>
                    <a:gs pos="99000">
                      <a:srgbClr val="EB3C00"/>
                    </a:gs>
                  </a:gsLst>
                  <a:lin ang="5400000" scaled="0"/>
                </a:gradFill>
              </a:defRPr>
            </a:lvl1pPr>
          </a:lstStyle>
          <a:p>
            <a:r>
              <a:rPr lang="en-US" dirty="0"/>
              <a:t>Click to edit title style</a:t>
            </a:r>
          </a:p>
        </p:txBody>
      </p:sp>
      <p:sp>
        <p:nvSpPr>
          <p:cNvPr id="12" name="Text Placeholder 4"/>
          <p:cNvSpPr>
            <a:spLocks noGrp="1"/>
          </p:cNvSpPr>
          <p:nvPr>
            <p:ph type="body" sz="quarter" idx="12" hasCustomPrompt="1"/>
          </p:nvPr>
        </p:nvSpPr>
        <p:spPr>
          <a:xfrm>
            <a:off x="1106634" y="3970245"/>
            <a:ext cx="10036533" cy="606184"/>
          </a:xfrm>
        </p:spPr>
        <p:txBody>
          <a:bodyPr>
            <a:noAutofit/>
          </a:bodyPr>
          <a:lstStyle>
            <a:lvl1pPr marL="0" indent="0">
              <a:spcBef>
                <a:spcPts val="0"/>
              </a:spcBef>
              <a:buNone/>
              <a:defRPr spc="-70" baseline="0">
                <a:gradFill>
                  <a:gsLst>
                    <a:gs pos="1250">
                      <a:schemeClr val="accent4"/>
                    </a:gs>
                    <a:gs pos="99000">
                      <a:schemeClr val="accent4"/>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61005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071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2300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4081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6017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85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80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60591"/>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280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55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60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935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267683" y="2084174"/>
            <a:ext cx="6186883"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13" name="Text Placeholder 2"/>
          <p:cNvSpPr>
            <a:spLocks noGrp="1"/>
          </p:cNvSpPr>
          <p:nvPr>
            <p:ph type="body" sz="quarter" idx="14" hasCustomPrompt="1"/>
          </p:nvPr>
        </p:nvSpPr>
        <p:spPr bwMode="ltGray">
          <a:xfrm>
            <a:off x="267683" y="3880391"/>
            <a:ext cx="6186883"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7"/>
          </a:xfrm>
          <a:prstGeom prst="rect">
            <a:avLst/>
          </a:prstGeom>
        </p:spPr>
      </p:pic>
    </p:spTree>
    <p:extLst>
      <p:ext uri="{BB962C8B-B14F-4D97-AF65-F5344CB8AC3E}">
        <p14:creationId xmlns:p14="http://schemas.microsoft.com/office/powerpoint/2010/main" val="48494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603790"/>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603790"/>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185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95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898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a:t>Edit Master text styles</a:t>
            </a:r>
          </a:p>
        </p:txBody>
      </p:sp>
    </p:spTree>
    <p:extLst>
      <p:ext uri="{BB962C8B-B14F-4D97-AF65-F5344CB8AC3E}">
        <p14:creationId xmlns:p14="http://schemas.microsoft.com/office/powerpoint/2010/main" val="41397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7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81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491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303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07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63642"/>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896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267683" y="2084174"/>
            <a:ext cx="6186883"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13" name="Text Placeholder 2"/>
          <p:cNvSpPr>
            <a:spLocks noGrp="1"/>
          </p:cNvSpPr>
          <p:nvPr>
            <p:ph type="body" sz="quarter" idx="14" hasCustomPrompt="1"/>
          </p:nvPr>
        </p:nvSpPr>
        <p:spPr bwMode="ltGray">
          <a:xfrm>
            <a:off x="267683" y="3880391"/>
            <a:ext cx="6186883"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82027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6"/>
            <a:ext cx="11653523"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56425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8" tIns="62179" rIns="124358" bIns="62179" rtlCol="0" anchor="ctr"/>
          <a:lstStyle/>
          <a:p>
            <a:pPr algn="ctr"/>
            <a:endParaRPr lang="en-US" sz="1800"/>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200" b="0" cap="none" baseline="0">
                <a:solidFill>
                  <a:schemeClr val="bg1"/>
                </a:solidFill>
              </a:defRPr>
            </a:lvl1pPr>
          </a:lstStyle>
          <a:p>
            <a:r>
              <a:rPr lang="en-US" dirty="0"/>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92" indent="0">
              <a:buNone/>
              <a:defRPr sz="2400">
                <a:solidFill>
                  <a:schemeClr val="tx1">
                    <a:tint val="75000"/>
                  </a:schemeClr>
                </a:solidFill>
              </a:defRPr>
            </a:lvl2pPr>
            <a:lvl3pPr marL="1243584" indent="0">
              <a:buNone/>
              <a:defRPr sz="2200">
                <a:solidFill>
                  <a:schemeClr val="tx1">
                    <a:tint val="75000"/>
                  </a:schemeClr>
                </a:solidFill>
              </a:defRPr>
            </a:lvl3pPr>
            <a:lvl4pPr marL="1865376" indent="0">
              <a:buNone/>
              <a:defRPr sz="1900">
                <a:solidFill>
                  <a:schemeClr val="tx1">
                    <a:tint val="75000"/>
                  </a:schemeClr>
                </a:solidFill>
              </a:defRPr>
            </a:lvl4pPr>
            <a:lvl5pPr marL="2487168" indent="0">
              <a:buNone/>
              <a:defRPr sz="1900">
                <a:solidFill>
                  <a:schemeClr val="tx1">
                    <a:tint val="75000"/>
                  </a:schemeClr>
                </a:solidFill>
              </a:defRPr>
            </a:lvl5pPr>
            <a:lvl6pPr marL="3108960" indent="0">
              <a:buNone/>
              <a:defRPr sz="1900">
                <a:solidFill>
                  <a:schemeClr val="tx1">
                    <a:tint val="75000"/>
                  </a:schemeClr>
                </a:solidFill>
              </a:defRPr>
            </a:lvl6pPr>
            <a:lvl7pPr marL="3730752" indent="0">
              <a:buNone/>
              <a:defRPr sz="1900">
                <a:solidFill>
                  <a:schemeClr val="tx1">
                    <a:tint val="75000"/>
                  </a:schemeClr>
                </a:solidFill>
              </a:defRPr>
            </a:lvl7pPr>
            <a:lvl8pPr marL="4352544" indent="0">
              <a:buNone/>
              <a:defRPr sz="1900">
                <a:solidFill>
                  <a:schemeClr val="tx1">
                    <a:tint val="75000"/>
                  </a:schemeClr>
                </a:solidFill>
              </a:defRPr>
            </a:lvl8pPr>
            <a:lvl9pPr marL="4974336" indent="0">
              <a:buNone/>
              <a:defRPr sz="19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356015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78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46635" rtlCol="0" anchor="ctr"/>
          <a:lstStyle/>
          <a:p>
            <a:pPr algn="ctr"/>
            <a:endParaRPr lang="en-US" sz="1800"/>
          </a:p>
        </p:txBody>
      </p:sp>
      <p:sp>
        <p:nvSpPr>
          <p:cNvPr id="13" name="Rectangle 12"/>
          <p:cNvSpPr/>
          <p:nvPr/>
        </p:nvSpPr>
        <p:spPr>
          <a:xfrm>
            <a:off x="5"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46635" rtlCol="0" anchor="ctr"/>
          <a:lstStyle/>
          <a:p>
            <a:pPr algn="ctr"/>
            <a:endParaRPr lang="en-US" sz="1800"/>
          </a:p>
        </p:txBody>
      </p:sp>
      <p:sp>
        <p:nvSpPr>
          <p:cNvPr id="4" name="Rectangle 3"/>
          <p:cNvSpPr/>
          <p:nvPr/>
        </p:nvSpPr>
        <p:spPr>
          <a:xfrm>
            <a:off x="3"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46635" rtlCol="0" anchor="ctr"/>
          <a:lstStyle/>
          <a:p>
            <a:pPr algn="ctr"/>
            <a:endParaRPr lang="en-US" sz="1800"/>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0" rIns="93269" bIns="46635" rtlCol="0" anchor="ctr" anchorCtr="0"/>
          <a:lstStyle/>
          <a:p>
            <a:pPr marL="0" marR="0" indent="0" algn="l" defTabSz="932688" rtl="0" eaLnBrk="1" fontAlgn="auto" latinLnBrk="0" hangingPunct="1">
              <a:lnSpc>
                <a:spcPct val="150000"/>
              </a:lnSpc>
              <a:spcBef>
                <a:spcPts val="0"/>
              </a:spcBef>
              <a:spcAft>
                <a:spcPts val="0"/>
              </a:spcAft>
              <a:buClrTx/>
              <a:buSzTx/>
              <a:buFontTx/>
              <a:buNone/>
              <a:tabLst/>
              <a:defRPr/>
            </a:pPr>
            <a:r>
              <a:rPr lang="en-US" sz="2400" kern="1200" baseline="0" dirty="0">
                <a:solidFill>
                  <a:schemeClr val="lt1"/>
                </a:solidFill>
                <a:latin typeface="+mj-lt"/>
                <a:ea typeface="+mn-ea"/>
                <a:cs typeface="+mn-cs"/>
              </a:rPr>
              <a:t>Get Ready</a:t>
            </a:r>
          </a:p>
          <a:p>
            <a:pPr algn="l">
              <a:lnSpc>
                <a:spcPct val="150000"/>
              </a:lnSpc>
            </a:pPr>
            <a:r>
              <a:rPr lang="en-US" sz="2400" kern="1200" baseline="0" dirty="0">
                <a:solidFill>
                  <a:schemeClr val="lt1"/>
                </a:solidFill>
                <a:latin typeface="+mj-lt"/>
                <a:ea typeface="+mn-ea"/>
                <a:cs typeface="+mn-cs"/>
              </a:rPr>
              <a:t>to Be</a:t>
            </a:r>
          </a:p>
          <a:p>
            <a:pPr algn="l">
              <a:lnSpc>
                <a:spcPct val="150000"/>
              </a:lnSpc>
            </a:pPr>
            <a:r>
              <a:rPr lang="en-US" sz="2400" kern="1200" baseline="0" dirty="0">
                <a:solidFill>
                  <a:schemeClr val="lt1"/>
                </a:solidFill>
                <a:latin typeface="+mj-l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0" rtlCol="0" anchor="b" anchorCtr="0"/>
          <a:lstStyle/>
          <a:p>
            <a:pPr algn="l"/>
            <a:endParaRPr lang="en-US" sz="2900" baseline="0" dirty="0">
              <a:latin typeface="+mj-lt"/>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46635" rtlCol="0" anchor="ctr"/>
          <a:lstStyle/>
          <a:p>
            <a:pPr algn="l"/>
            <a:endParaRPr lang="en-US" sz="2400" dirty="0">
              <a:latin typeface="+mj-lt"/>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9" tIns="46635" rIns="93269" bIns="46635" rtlCol="0" anchor="ctr"/>
          <a:lstStyle/>
          <a:p>
            <a:pPr algn="l"/>
            <a:endParaRPr lang="en-US" sz="2400" dirty="0">
              <a:latin typeface="+mj-lt"/>
            </a:endParaRPr>
          </a:p>
        </p:txBody>
      </p:sp>
      <p:sp>
        <p:nvSpPr>
          <p:cNvPr id="12" name="Text Placeholder 2"/>
          <p:cNvSpPr>
            <a:spLocks noGrp="1"/>
          </p:cNvSpPr>
          <p:nvPr>
            <p:ph type="body" idx="1" hasCustomPrompt="1"/>
          </p:nvPr>
        </p:nvSpPr>
        <p:spPr>
          <a:xfrm>
            <a:off x="304169" y="5943601"/>
            <a:ext cx="11583036" cy="457200"/>
          </a:xfrm>
        </p:spPr>
        <p:txBody>
          <a:bodyPr lIns="0" anchor="ctr">
            <a:normAutofit/>
          </a:bodyPr>
          <a:lstStyle>
            <a:lvl1pPr marL="0" indent="0">
              <a:buNone/>
              <a:defRPr sz="2400">
                <a:solidFill>
                  <a:schemeClr val="accent3"/>
                </a:solidFill>
                <a:latin typeface="+mn-lt"/>
              </a:defRPr>
            </a:lvl1pPr>
            <a:lvl2pPr marL="466344" indent="0">
              <a:buNone/>
              <a:defRPr sz="1800">
                <a:solidFill>
                  <a:schemeClr val="tx1">
                    <a:tint val="75000"/>
                  </a:schemeClr>
                </a:solidFill>
              </a:defRPr>
            </a:lvl2pPr>
            <a:lvl3pPr marL="932688" indent="0">
              <a:buNone/>
              <a:defRPr sz="1600">
                <a:solidFill>
                  <a:schemeClr val="tx1">
                    <a:tint val="75000"/>
                  </a:schemeClr>
                </a:solidFill>
              </a:defRPr>
            </a:lvl3pPr>
            <a:lvl4pPr marL="1399031" indent="0">
              <a:buNone/>
              <a:defRPr sz="1400">
                <a:solidFill>
                  <a:schemeClr val="tx1">
                    <a:tint val="75000"/>
                  </a:schemeClr>
                </a:solidFill>
              </a:defRPr>
            </a:lvl4pPr>
            <a:lvl5pPr marL="1865376" indent="0">
              <a:buNone/>
              <a:defRPr sz="1400">
                <a:solidFill>
                  <a:schemeClr val="tx1">
                    <a:tint val="75000"/>
                  </a:schemeClr>
                </a:solidFill>
              </a:defRPr>
            </a:lvl5pPr>
            <a:lvl6pPr marL="2331720" indent="0">
              <a:buNone/>
              <a:defRPr sz="1400">
                <a:solidFill>
                  <a:schemeClr val="tx1">
                    <a:tint val="75000"/>
                  </a:schemeClr>
                </a:solidFill>
              </a:defRPr>
            </a:lvl6pPr>
            <a:lvl7pPr marL="2798064" indent="0">
              <a:buNone/>
              <a:defRPr sz="1400">
                <a:solidFill>
                  <a:schemeClr val="tx1">
                    <a:tint val="75000"/>
                  </a:schemeClr>
                </a:solidFill>
              </a:defRPr>
            </a:lvl7pPr>
            <a:lvl8pPr marL="3264408" indent="0">
              <a:buNone/>
              <a:defRPr sz="1400">
                <a:solidFill>
                  <a:schemeClr val="tx1">
                    <a:tint val="75000"/>
                  </a:schemeClr>
                </a:solidFill>
              </a:defRPr>
            </a:lvl8pPr>
            <a:lvl9pPr marL="3730753" indent="0">
              <a:buNone/>
              <a:defRPr sz="1400">
                <a:solidFill>
                  <a:schemeClr val="tx1">
                    <a:tint val="75000"/>
                  </a:schemeClr>
                </a:solidFill>
              </a:defRPr>
            </a:lvl9pPr>
          </a:lstStyle>
          <a:p>
            <a:pPr lvl="0"/>
            <a:r>
              <a:rPr lang="en-US" dirty="0"/>
              <a:t>PowerPoint Template</a:t>
            </a:r>
          </a:p>
        </p:txBody>
      </p:sp>
      <p:sp>
        <p:nvSpPr>
          <p:cNvPr id="15" name="Title 1"/>
          <p:cNvSpPr>
            <a:spLocks noGrp="1"/>
          </p:cNvSpPr>
          <p:nvPr>
            <p:ph type="title" hasCustomPrompt="1"/>
          </p:nvPr>
        </p:nvSpPr>
        <p:spPr>
          <a:xfrm>
            <a:off x="304801" y="4842301"/>
            <a:ext cx="11582400" cy="830997"/>
          </a:xfrm>
        </p:spPr>
        <p:txBody>
          <a:bodyPr anchor="ctr" anchorCtr="0"/>
          <a:lstStyle>
            <a:lvl1pPr algn="l">
              <a:defRPr sz="6100" b="0" cap="none" baseline="0">
                <a:solidFill>
                  <a:schemeClr val="tx1"/>
                </a:solidFill>
              </a:defRPr>
            </a:lvl1pPr>
          </a:lstStyle>
          <a:p>
            <a:r>
              <a:rPr lang="en-US" dirty="0"/>
              <a:t>Click To Edit Title Style</a:t>
            </a:r>
          </a:p>
        </p:txBody>
      </p:sp>
      <p:sp>
        <p:nvSpPr>
          <p:cNvPr id="30" name="Rectangle 29"/>
          <p:cNvSpPr/>
          <p:nvPr userDrawn="1"/>
        </p:nvSpPr>
        <p:spPr>
          <a:xfrm>
            <a:off x="1275" y="3449526"/>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p:cNvSpPr>
            <a:spLocks noGrp="1"/>
          </p:cNvSpPr>
          <p:nvPr>
            <p:ph type="body" sz="quarter" idx="10"/>
          </p:nvPr>
        </p:nvSpPr>
        <p:spPr>
          <a:xfrm>
            <a:off x="427038" y="3703638"/>
            <a:ext cx="5531802" cy="738664"/>
          </a:xfrm>
        </p:spPr>
        <p:txBody>
          <a:bodyPr/>
          <a:lstStyle/>
          <a:p>
            <a:pPr lvl="0"/>
            <a:r>
              <a:rPr lang="en-US"/>
              <a:t>Edit Master text styles</a:t>
            </a:r>
          </a:p>
        </p:txBody>
      </p:sp>
    </p:spTree>
    <p:extLst>
      <p:ext uri="{BB962C8B-B14F-4D97-AF65-F5344CB8AC3E}">
        <p14:creationId xmlns:p14="http://schemas.microsoft.com/office/powerpoint/2010/main" val="34971437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1</a:t>
            </a:r>
          </a:p>
        </p:txBody>
      </p:sp>
      <p:sp>
        <p:nvSpPr>
          <p:cNvPr id="3" name="Rectangle 2"/>
          <p:cNvSpPr/>
          <p:nvPr userDrawn="1"/>
        </p:nvSpPr>
        <p:spPr bwMode="auto">
          <a:xfrm>
            <a:off x="9287979"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4" name="Rectangle 3"/>
          <p:cNvSpPr/>
          <p:nvPr userDrawn="1"/>
        </p:nvSpPr>
        <p:spPr bwMode="auto">
          <a:xfrm>
            <a:off x="7344522"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5" name="Rectangle 4"/>
          <p:cNvSpPr/>
          <p:nvPr userDrawn="1"/>
        </p:nvSpPr>
        <p:spPr bwMode="auto">
          <a:xfrm>
            <a:off x="9287979"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6" name="Rectangle 5"/>
          <p:cNvSpPr/>
          <p:nvPr userDrawn="1"/>
        </p:nvSpPr>
        <p:spPr bwMode="auto">
          <a:xfrm>
            <a:off x="7344522"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114973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4" y="1738336"/>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7" y="3687404"/>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8" y="1738336"/>
            <a:ext cx="1846636" cy="1846897"/>
          </a:xfrm>
          <a:prstGeom prst="rect">
            <a:avLst/>
          </a:prstGeom>
        </p:spPr>
      </p:pic>
      <p:sp>
        <p:nvSpPr>
          <p:cNvPr id="6" name="Rectangle 5"/>
          <p:cNvSpPr/>
          <p:nvPr userDrawn="1"/>
        </p:nvSpPr>
        <p:spPr bwMode="auto">
          <a:xfrm>
            <a:off x="9287979"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1" tIns="45716" rIns="45716" bIns="91431" numCol="1" spcCol="0" rtlCol="0" fromWordArt="0" anchor="b" anchorCtr="0" forceAA="0" compatLnSpc="1">
            <a:prstTxWarp prst="textNoShape">
              <a:avLst/>
            </a:prstTxWarp>
            <a:noAutofit/>
          </a:bodyPr>
          <a:lstStyle/>
          <a:p>
            <a:pPr defTabSz="91400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7" name="Rectangle 6"/>
          <p:cNvSpPr/>
          <p:nvPr userDrawn="1"/>
        </p:nvSpPr>
        <p:spPr bwMode="auto">
          <a:xfrm>
            <a:off x="7344522"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1" tIns="45716" rIns="45716" bIns="91431" numCol="1" spcCol="0" rtlCol="0" fromWordArt="0" anchor="b" anchorCtr="0" forceAA="0" compatLnSpc="1">
            <a:prstTxWarp prst="textNoShape">
              <a:avLst/>
            </a:prstTxWarp>
            <a:noAutofit/>
          </a:bodyPr>
          <a:lstStyle/>
          <a:p>
            <a:pPr defTabSz="91400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8" name="Rectangle 7"/>
          <p:cNvSpPr/>
          <p:nvPr userDrawn="1"/>
        </p:nvSpPr>
        <p:spPr bwMode="auto">
          <a:xfrm>
            <a:off x="5401063"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1" tIns="45716" rIns="45716" bIns="91431" numCol="1" spcCol="0" rtlCol="0" fromWordArt="0" anchor="b" anchorCtr="0" forceAA="0" compatLnSpc="1">
            <a:prstTxWarp prst="textNoShape">
              <a:avLst/>
            </a:prstTxWarp>
            <a:noAutofit/>
          </a:bodyPr>
          <a:lstStyle/>
          <a:p>
            <a:pPr defTabSz="91400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342640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4" y="1738336"/>
            <a:ext cx="1846636" cy="3792415"/>
          </a:xfrm>
          <a:prstGeom prst="rect">
            <a:avLst/>
          </a:prstGeom>
        </p:spPr>
      </p:pic>
      <p:sp>
        <p:nvSpPr>
          <p:cNvPr id="4" name="Rectangle 3"/>
          <p:cNvSpPr/>
          <p:nvPr userDrawn="1"/>
        </p:nvSpPr>
        <p:spPr bwMode="auto">
          <a:xfrm>
            <a:off x="7344522"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5" name="Rectangle 4"/>
          <p:cNvSpPr/>
          <p:nvPr userDrawn="1"/>
        </p:nvSpPr>
        <p:spPr bwMode="auto">
          <a:xfrm>
            <a:off x="7344522"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6" name="Rectangle 5"/>
          <p:cNvSpPr/>
          <p:nvPr userDrawn="1"/>
        </p:nvSpPr>
        <p:spPr bwMode="auto">
          <a:xfrm>
            <a:off x="5401063"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7" name="Rectangle 6"/>
          <p:cNvSpPr/>
          <p:nvPr userDrawn="1"/>
        </p:nvSpPr>
        <p:spPr bwMode="auto">
          <a:xfrm>
            <a:off x="5401063"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6884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3"/>
            <a:ext cx="3791877" cy="1846897"/>
          </a:xfrm>
          <a:prstGeom prst="rect">
            <a:avLst/>
          </a:prstGeom>
        </p:spPr>
      </p:pic>
      <p:sp>
        <p:nvSpPr>
          <p:cNvPr id="4" name="Rectangle 3"/>
          <p:cNvSpPr/>
          <p:nvPr userDrawn="1"/>
        </p:nvSpPr>
        <p:spPr bwMode="auto">
          <a:xfrm>
            <a:off x="9287979"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5" name="Rectangle 4"/>
          <p:cNvSpPr/>
          <p:nvPr userDrawn="1"/>
        </p:nvSpPr>
        <p:spPr bwMode="auto">
          <a:xfrm>
            <a:off x="7344522"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6" name="Rectangle 5"/>
          <p:cNvSpPr/>
          <p:nvPr userDrawn="1"/>
        </p:nvSpPr>
        <p:spPr bwMode="auto">
          <a:xfrm>
            <a:off x="5401063" y="3687402"/>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7" name="Rectangle 6"/>
          <p:cNvSpPr/>
          <p:nvPr userDrawn="1"/>
        </p:nvSpPr>
        <p:spPr bwMode="auto">
          <a:xfrm>
            <a:off x="5401063" y="1738335"/>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22074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39" y="1738336"/>
            <a:ext cx="3791877" cy="3792415"/>
          </a:xfrm>
          <a:prstGeom prst="rect">
            <a:avLst/>
          </a:prstGeom>
        </p:spPr>
      </p:pic>
      <p:sp>
        <p:nvSpPr>
          <p:cNvPr id="10" name="Rectangle 9"/>
          <p:cNvSpPr/>
          <p:nvPr userDrawn="1"/>
        </p:nvSpPr>
        <p:spPr bwMode="auto">
          <a:xfrm>
            <a:off x="8913550" y="268507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userDrawn="1"/>
        </p:nvSpPr>
        <p:spPr bwMode="auto">
          <a:xfrm>
            <a:off x="7968304" y="1737105"/>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userDrawn="1"/>
        </p:nvSpPr>
        <p:spPr bwMode="auto">
          <a:xfrm>
            <a:off x="8913550" y="1737105"/>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userDrawn="1"/>
        </p:nvSpPr>
        <p:spPr bwMode="auto">
          <a:xfrm>
            <a:off x="7968304" y="2685078"/>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userDrawn="1"/>
        </p:nvSpPr>
        <p:spPr bwMode="auto">
          <a:xfrm>
            <a:off x="7968305" y="3684920"/>
            <a:ext cx="1841449" cy="18417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5" name="Rectangle 14"/>
          <p:cNvSpPr/>
          <p:nvPr userDrawn="1"/>
        </p:nvSpPr>
        <p:spPr bwMode="auto">
          <a:xfrm>
            <a:off x="6026093" y="1737105"/>
            <a:ext cx="1841449" cy="18417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6" name="Rectangle 15"/>
          <p:cNvSpPr/>
          <p:nvPr userDrawn="1"/>
        </p:nvSpPr>
        <p:spPr bwMode="auto">
          <a:xfrm>
            <a:off x="6026093" y="3684921"/>
            <a:ext cx="1841449" cy="18417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Tree>
    <p:extLst>
      <p:ext uri="{BB962C8B-B14F-4D97-AF65-F5344CB8AC3E}">
        <p14:creationId xmlns:p14="http://schemas.microsoft.com/office/powerpoint/2010/main" val="28716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7</a:t>
            </a:r>
          </a:p>
        </p:txBody>
      </p:sp>
      <p:pic>
        <p:nvPicPr>
          <p:cNvPr id="3" name="Picture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9000"/>
                    </a14:imgEffect>
                  </a14:imgLayer>
                </a14:imgProps>
              </a:ext>
              <a:ext uri="{28A0092B-C50C-407E-A947-70E740481C1C}">
                <a14:useLocalDpi xmlns:a14="http://schemas.microsoft.com/office/drawing/2010/main"/>
              </a:ext>
            </a:extLst>
          </a:blip>
          <a:srcRect/>
          <a:stretch/>
        </p:blipFill>
        <p:spPr>
          <a:xfrm>
            <a:off x="3133722" y="1738336"/>
            <a:ext cx="3792137" cy="3792415"/>
          </a:xfrm>
          <a:prstGeom prst="rect">
            <a:avLst/>
          </a:prstGeom>
        </p:spPr>
      </p:pic>
      <p:grpSp>
        <p:nvGrpSpPr>
          <p:cNvPr id="4" name="Group 3"/>
          <p:cNvGrpSpPr/>
          <p:nvPr userDrawn="1"/>
        </p:nvGrpSpPr>
        <p:grpSpPr>
          <a:xfrm>
            <a:off x="1189082" y="1738334"/>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grpSp>
      <p:grpSp>
        <p:nvGrpSpPr>
          <p:cNvPr id="7" name="Group 6"/>
          <p:cNvGrpSpPr/>
          <p:nvPr userDrawn="1"/>
        </p:nvGrpSpPr>
        <p:grpSpPr>
          <a:xfrm>
            <a:off x="7021935" y="1737105"/>
            <a:ext cx="3783660" cy="3789526"/>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8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grpSp>
    </p:spTree>
    <p:extLst>
      <p:ext uri="{BB962C8B-B14F-4D97-AF65-F5344CB8AC3E}">
        <p14:creationId xmlns:p14="http://schemas.microsoft.com/office/powerpoint/2010/main" val="392097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267683" y="2084174"/>
            <a:ext cx="6186883"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13" name="Text Placeholder 2"/>
          <p:cNvSpPr>
            <a:spLocks noGrp="1"/>
          </p:cNvSpPr>
          <p:nvPr>
            <p:ph type="body" sz="quarter" idx="14" hasCustomPrompt="1"/>
          </p:nvPr>
        </p:nvSpPr>
        <p:spPr bwMode="ltGray">
          <a:xfrm>
            <a:off x="267683" y="3880391"/>
            <a:ext cx="6186883" cy="178999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405170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6" y="1743148"/>
            <a:ext cx="5719191" cy="3783449"/>
          </a:xfrm>
          <a:prstGeom prst="rect">
            <a:avLst/>
          </a:prstGeom>
        </p:spPr>
      </p:pic>
      <p:sp>
        <p:nvSpPr>
          <p:cNvPr id="4" name="Rectangle 3"/>
          <p:cNvSpPr/>
          <p:nvPr userDrawn="1"/>
        </p:nvSpPr>
        <p:spPr bwMode="auto">
          <a:xfrm>
            <a:off x="8954065" y="3686102"/>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5" name="Rectangle 4"/>
          <p:cNvSpPr/>
          <p:nvPr userDrawn="1"/>
        </p:nvSpPr>
        <p:spPr bwMode="auto">
          <a:xfrm>
            <a:off x="7013134" y="3686102"/>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6" name="Rectangle 5"/>
          <p:cNvSpPr/>
          <p:nvPr userDrawn="1"/>
        </p:nvSpPr>
        <p:spPr bwMode="auto">
          <a:xfrm>
            <a:off x="8954065" y="1739570"/>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7" name="Rectangle 6"/>
          <p:cNvSpPr/>
          <p:nvPr userDrawn="1"/>
        </p:nvSpPr>
        <p:spPr bwMode="auto">
          <a:xfrm>
            <a:off x="7013134" y="1739570"/>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Tree>
    <p:extLst>
      <p:ext uri="{BB962C8B-B14F-4D97-AF65-F5344CB8AC3E}">
        <p14:creationId xmlns:p14="http://schemas.microsoft.com/office/powerpoint/2010/main" val="134903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9</a:t>
            </a:r>
          </a:p>
        </p:txBody>
      </p:sp>
      <p:sp>
        <p:nvSpPr>
          <p:cNvPr id="3" name="Rectangle 2"/>
          <p:cNvSpPr/>
          <p:nvPr userDrawn="1"/>
        </p:nvSpPr>
        <p:spPr bwMode="auto">
          <a:xfrm>
            <a:off x="513357"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4" name="Rectangle 3"/>
          <p:cNvSpPr/>
          <p:nvPr userDrawn="1"/>
        </p:nvSpPr>
        <p:spPr bwMode="auto">
          <a:xfrm>
            <a:off x="3279125"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6" name="Rectangle 5"/>
          <p:cNvSpPr/>
          <p:nvPr userDrawn="1"/>
        </p:nvSpPr>
        <p:spPr bwMode="auto">
          <a:xfrm>
            <a:off x="881066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768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4" y="1733958"/>
            <a:ext cx="10683475" cy="2166747"/>
          </a:xfrm>
          <a:prstGeom prst="rect">
            <a:avLst/>
          </a:prstGeom>
          <a:noFill/>
        </p:spPr>
        <p:txBody>
          <a:bodyPr wrap="square" lIns="0" tIns="0" rIns="0" bIns="0" rtlCol="0">
            <a:spAutoFit/>
          </a:bodyPr>
          <a:lstStyle/>
          <a:p>
            <a:pPr>
              <a:lnSpc>
                <a:spcPct val="80000"/>
              </a:lnSpc>
            </a:pPr>
            <a:r>
              <a:rPr lang="en-US" sz="8800" spc="-100" dirty="0">
                <a:solidFill>
                  <a:schemeClr val="accent3"/>
                </a:solidFill>
                <a:latin typeface="+mj-lt"/>
              </a:rPr>
              <a:t>Simple, clean, &amp;</a:t>
            </a:r>
            <a:br>
              <a:rPr lang="en-US" sz="8800" spc="-100" dirty="0">
                <a:solidFill>
                  <a:schemeClr val="accent3"/>
                </a:solidFill>
                <a:latin typeface="+mj-lt"/>
              </a:rPr>
            </a:br>
            <a:r>
              <a:rPr lang="en-US" sz="8800" spc="-100" dirty="0">
                <a:solidFill>
                  <a:schemeClr val="accent3"/>
                </a:solidFill>
                <a:latin typeface="+mj-lt"/>
              </a:rPr>
              <a:t>impactful text here.</a:t>
            </a:r>
          </a:p>
        </p:txBody>
      </p:sp>
    </p:spTree>
    <p:extLst>
      <p:ext uri="{BB962C8B-B14F-4D97-AF65-F5344CB8AC3E}">
        <p14:creationId xmlns:p14="http://schemas.microsoft.com/office/powerpoint/2010/main" val="139050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7" y="1822470"/>
            <a:ext cx="5973053" cy="1388072"/>
          </a:xfrm>
          <a:prstGeom prst="rect">
            <a:avLst/>
          </a:prstGeom>
        </p:spPr>
        <p:txBody>
          <a:bodyPr tIns="91440">
            <a:spAutoFit/>
          </a:bodyPr>
          <a:lstStyle/>
          <a:p>
            <a:pPr lvl="0">
              <a:lnSpc>
                <a:spcPct val="70000"/>
              </a:lnSpc>
            </a:pPr>
            <a:r>
              <a:rPr lang="en-US" sz="5800" spc="-100" dirty="0">
                <a:gradFill>
                  <a:gsLst>
                    <a:gs pos="100000">
                      <a:srgbClr val="FBFBFB"/>
                    </a:gs>
                    <a:gs pos="0">
                      <a:srgbClr val="FBFBFB"/>
                    </a:gs>
                  </a:gsLst>
                  <a:lin ang="5400000" scaled="0"/>
                </a:gradFill>
                <a:latin typeface="+mj-lt"/>
              </a:rPr>
              <a:t>Simple, clean, &amp;</a:t>
            </a:r>
            <a:br>
              <a:rPr lang="en-US" sz="5800" spc="-100" dirty="0">
                <a:gradFill>
                  <a:gsLst>
                    <a:gs pos="100000">
                      <a:srgbClr val="FBFBFB"/>
                    </a:gs>
                    <a:gs pos="0">
                      <a:srgbClr val="FBFBFB"/>
                    </a:gs>
                  </a:gsLst>
                  <a:lin ang="5400000" scaled="0"/>
                </a:gradFill>
                <a:latin typeface="+mj-lt"/>
              </a:rPr>
            </a:br>
            <a:r>
              <a:rPr lang="en-US" sz="5800" spc="-100" dirty="0">
                <a:gradFill>
                  <a:gsLst>
                    <a:gs pos="100000">
                      <a:srgbClr val="FBFBFB"/>
                    </a:gs>
                    <a:gs pos="0">
                      <a:srgbClr val="FBFBFB"/>
                    </a:gs>
                  </a:gsLst>
                  <a:lin ang="5400000" scaled="0"/>
                </a:gradFill>
                <a:latin typeface="+mj-lt"/>
              </a:rPr>
              <a:t>impactful text here.</a:t>
            </a:r>
          </a:p>
        </p:txBody>
      </p:sp>
    </p:spTree>
    <p:extLst>
      <p:ext uri="{BB962C8B-B14F-4D97-AF65-F5344CB8AC3E}">
        <p14:creationId xmlns:p14="http://schemas.microsoft.com/office/powerpoint/2010/main" val="85987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1" y="5496531"/>
            <a:ext cx="2862491" cy="1175706"/>
          </a:xfrm>
          <a:prstGeom prst="rect">
            <a:avLst/>
          </a:prstGeom>
        </p:spPr>
        <p:txBody>
          <a:bodyPr wrap="square">
            <a:spAutoFit/>
          </a:bodyPr>
          <a:lstStyle/>
          <a:p>
            <a:pPr algn="r">
              <a:lnSpc>
                <a:spcPct val="80000"/>
              </a:lnSpc>
            </a:pPr>
            <a:r>
              <a:rPr lang="en-US" sz="4400" spc="-100" dirty="0">
                <a:gradFill>
                  <a:gsLst>
                    <a:gs pos="0">
                      <a:srgbClr val="FBFBFB"/>
                    </a:gs>
                    <a:gs pos="100000">
                      <a:srgbClr val="FBFBFB"/>
                    </a:gs>
                  </a:gsLst>
                  <a:lin ang="5400000" scaled="0"/>
                </a:gradFill>
                <a:latin typeface="Segoe UI Light" pitchFamily="34" charset="0"/>
              </a:rPr>
              <a:t/>
            </a:r>
            <a:br>
              <a:rPr lang="en-US" sz="4400" spc="-100" dirty="0">
                <a:gradFill>
                  <a:gsLst>
                    <a:gs pos="0">
                      <a:srgbClr val="FBFBFB"/>
                    </a:gs>
                    <a:gs pos="100000">
                      <a:srgbClr val="FBFBFB"/>
                    </a:gs>
                  </a:gsLst>
                  <a:lin ang="5400000" scaled="0"/>
                </a:gradFill>
                <a:latin typeface="Segoe UI Light" pitchFamily="34" charset="0"/>
              </a:rPr>
            </a:br>
            <a:r>
              <a:rPr lang="en-US" sz="4400" spc="-100" dirty="0">
                <a:gradFill>
                  <a:gsLst>
                    <a:gs pos="0">
                      <a:srgbClr val="FBFBFB"/>
                    </a:gs>
                    <a:gs pos="100000">
                      <a:srgbClr val="FBFBFB"/>
                    </a:gs>
                  </a:gsLst>
                  <a:lin ang="5400000" scaled="0"/>
                </a:gradFill>
                <a:latin typeface="Segoe UI Light" pitchFamily="34" charset="0"/>
              </a:rPr>
              <a:t>Section Title</a:t>
            </a:r>
          </a:p>
        </p:txBody>
      </p:sp>
    </p:spTree>
    <p:extLst>
      <p:ext uri="{BB962C8B-B14F-4D97-AF65-F5344CB8AC3E}">
        <p14:creationId xmlns:p14="http://schemas.microsoft.com/office/powerpoint/2010/main" val="278185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6565"/>
          <a:stretch/>
        </p:blipFill>
        <p:spPr bwMode="auto">
          <a:xfrm>
            <a:off x="1" y="-1"/>
            <a:ext cx="12322729" cy="685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1" y="5496531"/>
            <a:ext cx="2862491" cy="1175706"/>
          </a:xfrm>
          <a:prstGeom prst="rect">
            <a:avLst/>
          </a:prstGeom>
        </p:spPr>
        <p:txBody>
          <a:bodyPr wrap="square">
            <a:spAutoFit/>
          </a:bodyPr>
          <a:lstStyle/>
          <a:p>
            <a:pPr algn="r">
              <a:lnSpc>
                <a:spcPct val="80000"/>
              </a:lnSpc>
            </a:pPr>
            <a:r>
              <a:rPr lang="en-US" sz="4400" spc="-100" dirty="0">
                <a:solidFill>
                  <a:schemeClr val="bg1"/>
                </a:solidFill>
                <a:latin typeface="Segoe UI Light" pitchFamily="34" charset="0"/>
              </a:rPr>
              <a:t/>
            </a:r>
            <a:br>
              <a:rPr lang="en-US" sz="4400" spc="-100" dirty="0">
                <a:solidFill>
                  <a:schemeClr val="bg1"/>
                </a:solidFill>
                <a:latin typeface="Segoe UI Light" pitchFamily="34" charset="0"/>
              </a:rPr>
            </a:br>
            <a:r>
              <a:rPr lang="en-US" sz="4400" spc="-100" dirty="0">
                <a:solidFill>
                  <a:schemeClr val="bg1"/>
                </a:solidFill>
                <a:latin typeface="Segoe UI Light" pitchFamily="34" charset="0"/>
              </a:rPr>
              <a:t>Section Title</a:t>
            </a:r>
          </a:p>
        </p:txBody>
      </p:sp>
    </p:spTree>
    <p:extLst>
      <p:ext uri="{BB962C8B-B14F-4D97-AF65-F5344CB8AC3E}">
        <p14:creationId xmlns:p14="http://schemas.microsoft.com/office/powerpoint/2010/main" val="40576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4"/>
            <a:ext cx="3223860" cy="690695"/>
          </a:xfrm>
          <a:prstGeom prst="rect">
            <a:avLst/>
          </a:prstGeom>
        </p:spPr>
      </p:pic>
      <p:sp>
        <p:nvSpPr>
          <p:cNvPr id="4" name="Text Box 3"/>
          <p:cNvSpPr txBox="1">
            <a:spLocks noChangeArrowheads="1"/>
          </p:cNvSpPr>
          <p:nvPr userDrawn="1"/>
        </p:nvSpPr>
        <p:spPr bwMode="blackWhite">
          <a:xfrm>
            <a:off x="267683" y="5960377"/>
            <a:ext cx="10758655"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1652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7" y="462632"/>
            <a:ext cx="1522404" cy="326167"/>
          </a:xfrm>
          <a:prstGeom prst="rect">
            <a:avLst/>
          </a:prstGeom>
        </p:spPr>
      </p:pic>
      <p:sp>
        <p:nvSpPr>
          <p:cNvPr id="2" name="Rectangle 1"/>
          <p:cNvSpPr/>
          <p:nvPr userDrawn="1"/>
        </p:nvSpPr>
        <p:spPr bwMode="auto">
          <a:xfrm>
            <a:off x="6813131"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3"/>
              </a:solidFill>
              <a:ea typeface="Segoe UI" pitchFamily="34" charset="0"/>
              <a:cs typeface="Segoe UI" pitchFamily="34" charset="0"/>
            </a:endParaRPr>
          </a:p>
        </p:txBody>
      </p:sp>
      <p:sp>
        <p:nvSpPr>
          <p:cNvPr id="10" name="Freeform 52"/>
          <p:cNvSpPr>
            <a:spLocks noEditPoints="1"/>
          </p:cNvSpPr>
          <p:nvPr userDrawn="1"/>
        </p:nvSpPr>
        <p:spPr bwMode="black">
          <a:xfrm>
            <a:off x="7412284" y="1408502"/>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05483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8" tIns="62179" rIns="124358" bIns="62179" rtlCol="0" anchor="ctr"/>
          <a:lstStyle/>
          <a:p>
            <a:pPr algn="ctr"/>
            <a:endParaRPr lang="en-US" sz="1800"/>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200" b="0" cap="none" baseline="0">
                <a:solidFill>
                  <a:schemeClr val="bg1"/>
                </a:solidFill>
              </a:defRPr>
            </a:lvl1pPr>
          </a:lstStyle>
          <a:p>
            <a:r>
              <a:rPr lang="en-US" dirty="0"/>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92" indent="0">
              <a:buNone/>
              <a:defRPr sz="2400">
                <a:solidFill>
                  <a:schemeClr val="tx1">
                    <a:tint val="75000"/>
                  </a:schemeClr>
                </a:solidFill>
              </a:defRPr>
            </a:lvl2pPr>
            <a:lvl3pPr marL="1243584" indent="0">
              <a:buNone/>
              <a:defRPr sz="2200">
                <a:solidFill>
                  <a:schemeClr val="tx1">
                    <a:tint val="75000"/>
                  </a:schemeClr>
                </a:solidFill>
              </a:defRPr>
            </a:lvl3pPr>
            <a:lvl4pPr marL="1865376" indent="0">
              <a:buNone/>
              <a:defRPr sz="1900">
                <a:solidFill>
                  <a:schemeClr val="tx1">
                    <a:tint val="75000"/>
                  </a:schemeClr>
                </a:solidFill>
              </a:defRPr>
            </a:lvl4pPr>
            <a:lvl5pPr marL="2487168" indent="0">
              <a:buNone/>
              <a:defRPr sz="1900">
                <a:solidFill>
                  <a:schemeClr val="tx1">
                    <a:tint val="75000"/>
                  </a:schemeClr>
                </a:solidFill>
              </a:defRPr>
            </a:lvl5pPr>
            <a:lvl6pPr marL="3108960" indent="0">
              <a:buNone/>
              <a:defRPr sz="1900">
                <a:solidFill>
                  <a:schemeClr val="tx1">
                    <a:tint val="75000"/>
                  </a:schemeClr>
                </a:solidFill>
              </a:defRPr>
            </a:lvl6pPr>
            <a:lvl7pPr marL="3730752" indent="0">
              <a:buNone/>
              <a:defRPr sz="1900">
                <a:solidFill>
                  <a:schemeClr val="tx1">
                    <a:tint val="75000"/>
                  </a:schemeClr>
                </a:solidFill>
              </a:defRPr>
            </a:lvl7pPr>
            <a:lvl8pPr marL="4352544" indent="0">
              <a:buNone/>
              <a:defRPr sz="1900">
                <a:solidFill>
                  <a:schemeClr val="tx1">
                    <a:tint val="75000"/>
                  </a:schemeClr>
                </a:solidFill>
              </a:defRPr>
            </a:lvl8pPr>
            <a:lvl9pPr marL="4974336" indent="0">
              <a:buNone/>
              <a:defRPr sz="1900">
                <a:solidFill>
                  <a:schemeClr val="tx1">
                    <a:tint val="75000"/>
                  </a:schemeClr>
                </a:solidFill>
              </a:defRPr>
            </a:lvl9pPr>
          </a:lstStyle>
          <a:p>
            <a:pPr lvl="0"/>
            <a:r>
              <a:rPr lang="en-US" dirty="0"/>
              <a:t>CLICK TO 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7" y="462632"/>
            <a:ext cx="1522404" cy="326167"/>
          </a:xfrm>
          <a:prstGeom prst="rect">
            <a:avLst/>
          </a:prstGeom>
        </p:spPr>
      </p:pic>
    </p:spTree>
    <p:extLst>
      <p:ext uri="{BB962C8B-B14F-4D97-AF65-F5344CB8AC3E}">
        <p14:creationId xmlns:p14="http://schemas.microsoft.com/office/powerpoint/2010/main" val="334876531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4" y="560174"/>
            <a:ext cx="6186883" cy="109082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4" y="1937291"/>
            <a:ext cx="6186883" cy="1789991"/>
          </a:xfrm>
        </p:spPr>
        <p:txBody>
          <a:bodyPr tIns="109728" bIns="109728">
            <a:noAutofit/>
          </a:bodyPr>
          <a:lstStyle>
            <a:lvl1pPr marL="457200" indent="-457200">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788" r="39341"/>
          <a:stretch/>
        </p:blipFill>
        <p:spPr>
          <a:xfrm>
            <a:off x="6732336" y="0"/>
            <a:ext cx="5459664" cy="6858000"/>
          </a:xfrm>
          <a:prstGeom prst="rect">
            <a:avLst/>
          </a:prstGeom>
        </p:spPr>
      </p:pic>
    </p:spTree>
    <p:extLst>
      <p:ext uri="{BB962C8B-B14F-4D97-AF65-F5344CB8AC3E}">
        <p14:creationId xmlns:p14="http://schemas.microsoft.com/office/powerpoint/2010/main" val="14617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1"/>
            <a:ext cx="7530264" cy="6866412"/>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7" y="462632"/>
            <a:ext cx="1522404" cy="326167"/>
          </a:xfrm>
          <a:prstGeom prst="rect">
            <a:avLst/>
          </a:prstGeom>
        </p:spPr>
      </p:pic>
    </p:spTree>
    <p:extLst>
      <p:ext uri="{BB962C8B-B14F-4D97-AF65-F5344CB8AC3E}">
        <p14:creationId xmlns:p14="http://schemas.microsoft.com/office/powerpoint/2010/main" val="240304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0"/>
            <a:ext cx="5608320" cy="1160318"/>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800">
                <a:solidFill>
                  <a:schemeClr val="bg2"/>
                </a:solidFill>
              </a:defRPr>
            </a:lvl3pPr>
            <a:lvl4pPr>
              <a:buClr>
                <a:schemeClr val="bg2"/>
              </a:buClr>
              <a:defRPr sz="1800">
                <a:solidFill>
                  <a:schemeClr val="bg2"/>
                </a:solidFill>
              </a:defRPr>
            </a:lvl4pPr>
            <a:lvl5pPr>
              <a:buClr>
                <a:schemeClr val="bg2"/>
              </a:buClr>
              <a:defRPr sz="1800">
                <a:solidFill>
                  <a:schemeClr val="bg2"/>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0"/>
            <a:ext cx="5608320" cy="1160318"/>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800">
                <a:solidFill>
                  <a:schemeClr val="bg2"/>
                </a:solidFill>
              </a:defRPr>
            </a:lvl3pPr>
            <a:lvl4pPr>
              <a:buClr>
                <a:schemeClr val="bg2"/>
              </a:buClr>
              <a:defRPr sz="1800">
                <a:solidFill>
                  <a:schemeClr val="bg2"/>
                </a:solidFill>
              </a:defRPr>
            </a:lvl4pPr>
            <a:lvl5pPr>
              <a:buClr>
                <a:schemeClr val="bg2"/>
              </a:buClr>
              <a:defRPr sz="1800">
                <a:solidFill>
                  <a:schemeClr val="bg2"/>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20" rIns="0" bIns="45720" rtlCol="0" anchor="ctr">
            <a:noAutofit/>
          </a:bodyPr>
          <a:lstStyle/>
          <a:p>
            <a:r>
              <a:rPr lang="en-US"/>
              <a:t>Click to edit Master title style</a:t>
            </a:r>
            <a:endParaRPr lang="en-US" dirty="0"/>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r>
              <a:rPr lang="en-US">
                <a:solidFill>
                  <a:srgbClr val="D2D2D2"/>
                </a:solidFill>
              </a:rPr>
              <a:t>Microsoft Confidential</a:t>
            </a:r>
            <a:endParaRPr lang="en-US" dirty="0">
              <a:solidFill>
                <a:srgbClr val="D2D2D2"/>
              </a:solidFill>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fld id="{5ED9C233-5591-4A30-8957-8EAAE243EB6C}" type="slidenum">
              <a:rPr lang="en-US" smtClean="0">
                <a:solidFill>
                  <a:srgbClr val="D2D2D2"/>
                </a:solidFill>
              </a:rPr>
              <a:pPr/>
              <a:t>‹#›</a:t>
            </a:fld>
            <a:endParaRPr lang="en-US">
              <a:solidFill>
                <a:srgbClr val="D2D2D2"/>
              </a:solidFill>
            </a:endParaRPr>
          </a:p>
        </p:txBody>
      </p:sp>
    </p:spTree>
    <p:extLst>
      <p:ext uri="{BB962C8B-B14F-4D97-AF65-F5344CB8AC3E}">
        <p14:creationId xmlns:p14="http://schemas.microsoft.com/office/powerpoint/2010/main" val="38862524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4" y="560174"/>
            <a:ext cx="6186883" cy="109082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4" y="1937291"/>
            <a:ext cx="6186883" cy="1789991"/>
          </a:xfrm>
        </p:spPr>
        <p:txBody>
          <a:bodyPr tIns="109728" bIns="109728">
            <a:noAutofit/>
          </a:bodyPr>
          <a:lstStyle>
            <a:lvl1pPr marL="457200" indent="-457200">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2" name="Picture 1"/>
          <p:cNvPicPr>
            <a:picLocks noChangeAspect="1"/>
          </p:cNvPicPr>
          <p:nvPr userDrawn="1"/>
        </p:nvPicPr>
        <p:blipFill>
          <a:blip r:embed="rId2"/>
          <a:stretch>
            <a:fillRect/>
          </a:stretch>
        </p:blipFill>
        <p:spPr>
          <a:xfrm>
            <a:off x="6729511" y="-594"/>
            <a:ext cx="5462489" cy="6858594"/>
          </a:xfrm>
          <a:prstGeom prst="rect">
            <a:avLst/>
          </a:prstGeom>
        </p:spPr>
      </p:pic>
    </p:spTree>
    <p:extLst>
      <p:ext uri="{BB962C8B-B14F-4D97-AF65-F5344CB8AC3E}">
        <p14:creationId xmlns:p14="http://schemas.microsoft.com/office/powerpoint/2010/main" val="387812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Edit Master text styles</a:t>
            </a:r>
          </a:p>
        </p:txBody>
      </p:sp>
      <p:sp>
        <p:nvSpPr>
          <p:cNvPr id="6" name="Rectangle 5"/>
          <p:cNvSpPr/>
          <p:nvPr userDrawn="1"/>
        </p:nvSpPr>
        <p:spPr bwMode="auto">
          <a:xfrm>
            <a:off x="6813131"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3"/>
              </a:solidFill>
              <a:ea typeface="Segoe UI" pitchFamily="34" charset="0"/>
              <a:cs typeface="Segoe UI" pitchFamily="34" charset="0"/>
            </a:endParaRPr>
          </a:p>
        </p:txBody>
      </p:sp>
      <p:sp>
        <p:nvSpPr>
          <p:cNvPr id="8" name="Freeform 52"/>
          <p:cNvSpPr>
            <a:spLocks noEditPoints="1"/>
          </p:cNvSpPr>
          <p:nvPr userDrawn="1"/>
        </p:nvSpPr>
        <p:spPr bwMode="black">
          <a:xfrm>
            <a:off x="7412284" y="1408502"/>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89859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8" bIns="109728">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51462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1"/>
            <a:ext cx="7530264" cy="6866412"/>
          </a:xfrm>
          <a:prstGeom prst="rect">
            <a:avLst/>
          </a:prstGeom>
        </p:spPr>
      </p:pic>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29754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1754326"/>
          </a:xfrm>
          <a:prstGeom prst="rect">
            <a:avLst/>
          </a:prstGeom>
        </p:spPr>
        <p:txBody>
          <a:bodyPr vert="horz" wrap="square" lIns="146304" tIns="91440" rIns="146304" bIns="91440" rtlCol="0">
            <a:spAutoFit/>
          </a:bodyPr>
          <a:lstStyle/>
          <a:p>
            <a:pPr lvl="0"/>
            <a:r>
              <a:rPr lang="en-US" dirty="0"/>
              <a:t>Click to edit Master text styles: Main Topic 1: size 40pt</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dirty="0"/>
              <a:t>Second level (Size 20pt for the subtopics)</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dirty="0"/>
              <a:t>Third level (Size 20pt for the subtopics)</a:t>
            </a:r>
          </a:p>
          <a:p>
            <a:pPr lvl="4"/>
            <a:endParaRPr lang="en-US" dirty="0"/>
          </a:p>
        </p:txBody>
      </p:sp>
    </p:spTree>
    <p:extLst>
      <p:ext uri="{BB962C8B-B14F-4D97-AF65-F5344CB8AC3E}">
        <p14:creationId xmlns:p14="http://schemas.microsoft.com/office/powerpoint/2010/main" val="2512129060"/>
      </p:ext>
    </p:extLst>
  </p:cSld>
  <p:clrMap bg1="lt1" tx1="dk1" bg2="lt2" tx2="dk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4" r:id="rId6"/>
    <p:sldLayoutId id="2147484425" r:id="rId7"/>
    <p:sldLayoutId id="2147484426" r:id="rId8"/>
    <p:sldLayoutId id="2147484427" r:id="rId9"/>
    <p:sldLayoutId id="2147484429"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1" r:id="rId20"/>
    <p:sldLayoutId id="2147484442" r:id="rId21"/>
    <p:sldLayoutId id="2147484443" r:id="rId22"/>
    <p:sldLayoutId id="2147484444" r:id="rId23"/>
    <p:sldLayoutId id="2147484445" r:id="rId24"/>
    <p:sldLayoutId id="2147484446" r:id="rId25"/>
    <p:sldLayoutId id="2147484447" r:id="rId26"/>
    <p:sldLayoutId id="2147484448" r:id="rId27"/>
    <p:sldLayoutId id="2147484449" r:id="rId28"/>
    <p:sldLayoutId id="2147484451" r:id="rId29"/>
    <p:sldLayoutId id="2147484452" r:id="rId30"/>
    <p:sldLayoutId id="2147484453" r:id="rId31"/>
    <p:sldLayoutId id="2147484454" r:id="rId32"/>
    <p:sldLayoutId id="2147484455" r:id="rId33"/>
    <p:sldLayoutId id="2147484456" r:id="rId34"/>
    <p:sldLayoutId id="2147484457" r:id="rId35"/>
    <p:sldLayoutId id="2147484459" r:id="rId36"/>
    <p:sldLayoutId id="2147484460" r:id="rId37"/>
    <p:sldLayoutId id="2147484461" r:id="rId38"/>
    <p:sldLayoutId id="2147484462" r:id="rId39"/>
    <p:sldLayoutId id="2147484463" r:id="rId40"/>
    <p:sldLayoutId id="2147484464" r:id="rId41"/>
    <p:sldLayoutId id="2147484465" r:id="rId42"/>
    <p:sldLayoutId id="2147484466" r:id="rId43"/>
    <p:sldLayoutId id="2147484467" r:id="rId44"/>
    <p:sldLayoutId id="2147484468" r:id="rId45"/>
    <p:sldLayoutId id="2147484469" r:id="rId46"/>
    <p:sldLayoutId id="2147484470" r:id="rId47"/>
    <p:sldLayoutId id="2147484471" r:id="rId48"/>
    <p:sldLayoutId id="2147484472" r:id="rId49"/>
    <p:sldLayoutId id="2147484473" r:id="rId50"/>
    <p:sldLayoutId id="2147484474" r:id="rId51"/>
    <p:sldLayoutId id="2147484475" r:id="rId52"/>
    <p:sldLayoutId id="2147484476" r:id="rId53"/>
    <p:sldLayoutId id="2147484477" r:id="rId54"/>
    <p:sldLayoutId id="2147484478" r:id="rId55"/>
    <p:sldLayoutId id="2147484479" r:id="rId56"/>
    <p:sldLayoutId id="2147484480" r:id="rId57"/>
    <p:sldLayoutId id="2147484481" r:id="rId58"/>
    <p:sldLayoutId id="2147484482" r:id="rId59"/>
    <p:sldLayoutId id="2147484483" r:id="rId60"/>
    <p:sldLayoutId id="2147484484" r:id="rId61"/>
    <p:sldLayoutId id="2147484485" r:id="rId62"/>
    <p:sldLayoutId id="2147484486" r:id="rId63"/>
    <p:sldLayoutId id="2147484487" r:id="rId64"/>
    <p:sldLayoutId id="2147484488" r:id="rId65"/>
    <p:sldLayoutId id="2147484489" r:id="rId66"/>
    <p:sldLayoutId id="2147484490" r:id="rId67"/>
    <p:sldLayoutId id="2147484491" r:id="rId68"/>
    <p:sldLayoutId id="2147484492" r:id="rId69"/>
    <p:sldLayoutId id="2147484493" r:id="rId70"/>
    <p:sldLayoutId id="2147484494" r:id="rId71"/>
    <p:sldLayoutId id="2147484495" r:id="rId72"/>
    <p:sldLayoutId id="2147484496" r:id="rId73"/>
    <p:sldLayoutId id="2147484497" r:id="rId74"/>
    <p:sldLayoutId id="2147484498" r:id="rId75"/>
    <p:sldLayoutId id="2147484499" r:id="rId76"/>
    <p:sldLayoutId id="2147484500" r:id="rId77"/>
    <p:sldLayoutId id="2147484501" r:id="rId78"/>
    <p:sldLayoutId id="2147484502" r:id="rId79"/>
    <p:sldLayoutId id="2147484503" r:id="rId80"/>
    <p:sldLayoutId id="2147484504" r:id="rId81"/>
    <p:sldLayoutId id="2147484505" r:id="rId82"/>
    <p:sldLayoutId id="2147484506" r:id="rId8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beejones/B2CDemoTools/" TargetMode="Externa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eejones/B2CDemoTools.git" TargetMode="External"/><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hyperlink" Target="http://b2cauth.azurewebsites.ne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emf"/><Relationship Id="rId7" Type="http://schemas.openxmlformats.org/officeDocument/2006/relationships/image" Target="../media/image44.jpg"/><Relationship Id="rId12" Type="http://schemas.openxmlformats.org/officeDocument/2006/relationships/image" Target="../media/image49.JPG"/><Relationship Id="rId2" Type="http://schemas.openxmlformats.org/officeDocument/2006/relationships/image" Target="../media/image39.PNG"/><Relationship Id="rId1" Type="http://schemas.openxmlformats.org/officeDocument/2006/relationships/slideLayout" Target="../slideLayouts/slideLayout4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beejones/B2CDemoTools/" TargetMode="Externa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hyperlink" Target="http://b2cappmvc.azurewebsites.net/"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0.emf"/><Relationship Id="rId1" Type="http://schemas.openxmlformats.org/officeDocument/2006/relationships/slideLayout" Target="../slideLayouts/slideLayout46.xml"/><Relationship Id="rId4" Type="http://schemas.openxmlformats.org/officeDocument/2006/relationships/image" Target="../media/image4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eejones/B2CDemoTools.git" TargetMode="External"/><Relationship Id="rId2" Type="http://schemas.openxmlformats.org/officeDocument/2006/relationships/notesSlide" Target="../notesSlides/notesSlide4.xml"/><Relationship Id="rId1" Type="http://schemas.openxmlformats.org/officeDocument/2006/relationships/slideLayout" Target="../slideLayouts/slideLayout46.xml"/><Relationship Id="rId4" Type="http://schemas.openxmlformats.org/officeDocument/2006/relationships/hyperlink" Target="http://b2cappmvc.azurewebsites.ne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eejones/B2CDemoTools.git" TargetMode="External"/><Relationship Id="rId2" Type="http://schemas.openxmlformats.org/officeDocument/2006/relationships/notesSlide" Target="../notesSlides/notesSlide5.xml"/><Relationship Id="rId1" Type="http://schemas.openxmlformats.org/officeDocument/2006/relationships/slideLayout" Target="../slideLayouts/slideLayout46.xml"/><Relationship Id="rId4" Type="http://schemas.openxmlformats.org/officeDocument/2006/relationships/hyperlink" Target="http://b2cauthapi.azurewebsites.n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1651" y="3015615"/>
            <a:ext cx="11466267" cy="1371600"/>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8200" b="0" kern="1200" cap="none" spc="-102" baseline="0">
                <a:ln w="3175">
                  <a:noFill/>
                </a:ln>
                <a:solidFill>
                  <a:schemeClr val="bg1"/>
                </a:solidFill>
                <a:effectLst/>
                <a:latin typeface="+mj-lt"/>
                <a:ea typeface="+mn-ea"/>
                <a:cs typeface="Segoe UI" pitchFamily="34" charset="0"/>
              </a:defRPr>
            </a:lvl1pPr>
          </a:lstStyle>
          <a:p>
            <a:r>
              <a:rPr lang="en-GB" sz="4400" dirty="0" smtClean="0"/>
              <a:t>Add a REST </a:t>
            </a:r>
            <a:r>
              <a:rPr lang="en-GB" sz="4400" dirty="0" smtClean="0"/>
              <a:t>API and Identity Server</a:t>
            </a:r>
            <a:endParaRPr lang="en-GB" sz="4400" dirty="0"/>
          </a:p>
        </p:txBody>
      </p:sp>
      <p:sp>
        <p:nvSpPr>
          <p:cNvPr id="3" name="Title 2"/>
          <p:cNvSpPr>
            <a:spLocks noGrp="1"/>
          </p:cNvSpPr>
          <p:nvPr>
            <p:ph type="title"/>
          </p:nvPr>
        </p:nvSpPr>
        <p:spPr/>
        <p:txBody>
          <a:bodyPr/>
          <a:lstStyle/>
          <a:p>
            <a:endParaRPr lang="en-US"/>
          </a:p>
        </p:txBody>
      </p:sp>
      <p:sp>
        <p:nvSpPr>
          <p:cNvPr id="2" name="Text Placeholder 1"/>
          <p:cNvSpPr>
            <a:spLocks noGrp="1"/>
          </p:cNvSpPr>
          <p:nvPr>
            <p:ph type="body" idx="1"/>
          </p:nvPr>
        </p:nvSpPr>
        <p:spPr/>
        <p:txBody>
          <a:bodyPr>
            <a:normAutofit fontScale="70000" lnSpcReduction="20000"/>
          </a:bodyPr>
          <a:lstStyle/>
          <a:p>
            <a:endParaRPr lang="en-US"/>
          </a:p>
        </p:txBody>
      </p:sp>
      <p:sp>
        <p:nvSpPr>
          <p:cNvPr id="6" name="Text Placeholder 3"/>
          <p:cNvSpPr>
            <a:spLocks noGrp="1"/>
          </p:cNvSpPr>
          <p:nvPr/>
        </p:nvSpPr>
        <p:spPr bwMode="ltGray">
          <a:xfrm>
            <a:off x="246070" y="4619223"/>
            <a:ext cx="6276527" cy="607790"/>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1250">
                      <a:srgbClr val="FFFFFF"/>
                    </a:gs>
                    <a:gs pos="99000">
                      <a:srgbClr val="FFFFFF"/>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t>Instructor</a:t>
            </a:r>
          </a:p>
        </p:txBody>
      </p:sp>
      <p:sp>
        <p:nvSpPr>
          <p:cNvPr id="8" name="Rectangle 7"/>
          <p:cNvSpPr/>
          <p:nvPr/>
        </p:nvSpPr>
        <p:spPr bwMode="auto">
          <a:xfrm>
            <a:off x="383339" y="5305391"/>
            <a:ext cx="5812972" cy="141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nl-BE" sz="2400" dirty="0" smtClean="0">
                <a:solidFill>
                  <a:schemeClr val="tx1"/>
                </a:solidFill>
                <a:ea typeface="Segoe UI" pitchFamily="34" charset="0"/>
                <a:cs typeface="Segoe UI" pitchFamily="34" charset="0"/>
              </a:rPr>
              <a:t>Ronny Bjones</a:t>
            </a:r>
          </a:p>
          <a:p>
            <a:pPr algn="ctr" defTabSz="932472" fontAlgn="base">
              <a:lnSpc>
                <a:spcPct val="90000"/>
              </a:lnSpc>
              <a:spcBef>
                <a:spcPct val="0"/>
              </a:spcBef>
              <a:spcAft>
                <a:spcPct val="0"/>
              </a:spcAft>
            </a:pPr>
            <a:r>
              <a:rPr lang="nl-BE" sz="2400" dirty="0" smtClean="0">
                <a:solidFill>
                  <a:schemeClr val="tx1"/>
                </a:solidFill>
                <a:ea typeface="Segoe UI" pitchFamily="34" charset="0"/>
                <a:cs typeface="Segoe UI" pitchFamily="34" charset="0"/>
              </a:rPr>
              <a:t>Principal Developer</a:t>
            </a:r>
            <a:endParaRPr lang="en-US" sz="24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0697248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1415772"/>
          </a:xfrm>
        </p:spPr>
        <p:txBody>
          <a:bodyPr/>
          <a:lstStyle/>
          <a:p>
            <a:r>
              <a:rPr lang="nl-BE" dirty="0" smtClean="0"/>
              <a:t>View XML Model</a:t>
            </a:r>
          </a:p>
          <a:p>
            <a:endParaRPr lang="en-US" dirty="0"/>
          </a:p>
        </p:txBody>
      </p:sp>
      <p:sp>
        <p:nvSpPr>
          <p:cNvPr id="3" name="Title 2"/>
          <p:cNvSpPr>
            <a:spLocks noGrp="1"/>
          </p:cNvSpPr>
          <p:nvPr>
            <p:ph type="title"/>
          </p:nvPr>
        </p:nvSpPr>
        <p:spPr/>
        <p:txBody>
          <a:bodyPr/>
          <a:lstStyle/>
          <a:p>
            <a:r>
              <a:rPr lang="en-US" dirty="0" smtClean="0"/>
              <a:t>B2CRestApi - </a:t>
            </a:r>
            <a:r>
              <a:rPr lang="nl-BE" dirty="0"/>
              <a:t>Web API </a:t>
            </a:r>
            <a:r>
              <a:rPr lang="nl-BE" dirty="0" smtClean="0"/>
              <a:t>V2 </a:t>
            </a:r>
            <a:endParaRPr lang="en-US" dirty="0"/>
          </a:p>
        </p:txBody>
      </p:sp>
      <p:sp>
        <p:nvSpPr>
          <p:cNvPr id="4" name="Rectangle 3"/>
          <p:cNvSpPr/>
          <p:nvPr/>
        </p:nvSpPr>
        <p:spPr>
          <a:xfrm>
            <a:off x="698654" y="1796396"/>
            <a:ext cx="10772757" cy="2308324"/>
          </a:xfrm>
          <a:prstGeom prst="rect">
            <a:avLst/>
          </a:prstGeom>
        </p:spPr>
        <p:txBody>
          <a:bodyPr wrap="none">
            <a:spAutoFit/>
          </a:bodyPr>
          <a:lstStyle/>
          <a:p>
            <a:endParaRPr lang="nl-BE" dirty="0" smtClean="0"/>
          </a:p>
          <a:p>
            <a:r>
              <a:rPr lang="en-US" dirty="0">
                <a:hlinkClick r:id="rId2"/>
              </a:rPr>
              <a:t>https://github.com/beejones/B2CDemoTools</a:t>
            </a:r>
            <a:r>
              <a:rPr lang="en-US" dirty="0" smtClean="0">
                <a:hlinkClick r:id="rId2"/>
              </a:rPr>
              <a:t>/</a:t>
            </a:r>
            <a:endParaRPr lang="en-US" dirty="0" smtClean="0"/>
          </a:p>
          <a:p>
            <a:r>
              <a:rPr lang="nl-BE" dirty="0"/>
              <a:t>	</a:t>
            </a:r>
            <a:r>
              <a:rPr lang="nl-BE" dirty="0" smtClean="0"/>
              <a:t>/B2CPolicies/</a:t>
            </a:r>
            <a:r>
              <a:rPr lang="en-US" dirty="0"/>
              <a:t>b2ccharm.onmicrosoft.com_B2C_1A_base_Extensions.xml </a:t>
            </a:r>
            <a:endParaRPr lang="en-US" dirty="0" smtClean="0"/>
          </a:p>
          <a:p>
            <a:endParaRPr lang="nl-BE" dirty="0"/>
          </a:p>
          <a:p>
            <a:r>
              <a:rPr lang="en-US" dirty="0"/>
              <a:t>&lt;</a:t>
            </a:r>
            <a:r>
              <a:rPr lang="en-US" dirty="0" err="1"/>
              <a:t>TechnicalProfile</a:t>
            </a:r>
            <a:r>
              <a:rPr lang="en-US" dirty="0"/>
              <a:t> Id="</a:t>
            </a:r>
            <a:r>
              <a:rPr lang="en-US" dirty="0" err="1"/>
              <a:t>LoyaltyRest</a:t>
            </a:r>
            <a:r>
              <a:rPr lang="en-US" dirty="0" smtClean="0"/>
              <a:t>"&gt;</a:t>
            </a:r>
          </a:p>
          <a:p>
            <a:r>
              <a:rPr lang="en-US" dirty="0"/>
              <a:t>&lt;</a:t>
            </a:r>
            <a:r>
              <a:rPr lang="en-US" dirty="0" err="1"/>
              <a:t>DisplayName</a:t>
            </a:r>
            <a:r>
              <a:rPr lang="en-US" dirty="0"/>
              <a:t>&gt;Restful Claims Provider&lt;/</a:t>
            </a:r>
            <a:r>
              <a:rPr lang="en-US" dirty="0" err="1"/>
              <a:t>DisplayName</a:t>
            </a:r>
            <a:r>
              <a:rPr lang="en-US" dirty="0"/>
              <a:t>&gt;</a:t>
            </a:r>
          </a:p>
          <a:p>
            <a:r>
              <a:rPr lang="en-US" dirty="0"/>
              <a:t>          &lt;Protocol Name="Proprietary" Handler="</a:t>
            </a:r>
            <a:r>
              <a:rPr lang="en-US" dirty="0" err="1"/>
              <a:t>Web.TPEngine.Providers.RestfulProvider</a:t>
            </a:r>
            <a:r>
              <a:rPr lang="en-US" dirty="0"/>
              <a:t>, </a:t>
            </a:r>
            <a:r>
              <a:rPr lang="en-US" dirty="0" err="1"/>
              <a:t>Web.TPEngine</a:t>
            </a:r>
            <a:r>
              <a:rPr lang="en-US" dirty="0"/>
              <a:t>, </a:t>
            </a:r>
            <a:r>
              <a:rPr lang="en-US" dirty="0" smtClean="0"/>
              <a:t/>
            </a:r>
            <a:br>
              <a:rPr lang="en-US" dirty="0" smtClean="0"/>
            </a:br>
            <a:r>
              <a:rPr lang="en-US" dirty="0" smtClean="0"/>
              <a:t>	Version=1.0.0.0</a:t>
            </a:r>
            <a:r>
              <a:rPr lang="en-US" dirty="0"/>
              <a:t>, Culture=neutral, </a:t>
            </a:r>
            <a:r>
              <a:rPr lang="en-US" dirty="0" err="1"/>
              <a:t>PublicKeyToken</a:t>
            </a:r>
            <a:r>
              <a:rPr lang="en-US" dirty="0"/>
              <a:t>=null" /&gt;</a:t>
            </a:r>
          </a:p>
        </p:txBody>
      </p:sp>
    </p:spTree>
    <p:extLst>
      <p:ext uri="{BB962C8B-B14F-4D97-AF65-F5344CB8AC3E}">
        <p14:creationId xmlns:p14="http://schemas.microsoft.com/office/powerpoint/2010/main" val="238066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1415772"/>
          </a:xfrm>
        </p:spPr>
        <p:txBody>
          <a:bodyPr/>
          <a:lstStyle/>
          <a:p>
            <a:r>
              <a:rPr lang="nl-BE" dirty="0" smtClean="0"/>
              <a:t>View XML Model - Metadata</a:t>
            </a:r>
          </a:p>
          <a:p>
            <a:endParaRPr lang="en-US" dirty="0"/>
          </a:p>
        </p:txBody>
      </p:sp>
      <p:sp>
        <p:nvSpPr>
          <p:cNvPr id="3" name="Title 2"/>
          <p:cNvSpPr>
            <a:spLocks noGrp="1"/>
          </p:cNvSpPr>
          <p:nvPr>
            <p:ph type="title"/>
          </p:nvPr>
        </p:nvSpPr>
        <p:spPr/>
        <p:txBody>
          <a:bodyPr/>
          <a:lstStyle/>
          <a:p>
            <a:r>
              <a:rPr lang="en-US" dirty="0" smtClean="0"/>
              <a:t>B2CRestApi - </a:t>
            </a:r>
            <a:r>
              <a:rPr lang="nl-BE" dirty="0"/>
              <a:t>Web API </a:t>
            </a:r>
            <a:r>
              <a:rPr lang="nl-BE" dirty="0" smtClean="0"/>
              <a:t>V2 </a:t>
            </a:r>
            <a:endParaRPr lang="en-US" dirty="0"/>
          </a:p>
        </p:txBody>
      </p:sp>
      <p:sp>
        <p:nvSpPr>
          <p:cNvPr id="4" name="Rectangle 3"/>
          <p:cNvSpPr/>
          <p:nvPr/>
        </p:nvSpPr>
        <p:spPr>
          <a:xfrm>
            <a:off x="698654" y="1796396"/>
            <a:ext cx="9964844" cy="2585323"/>
          </a:xfrm>
          <a:prstGeom prst="rect">
            <a:avLst/>
          </a:prstGeom>
        </p:spPr>
        <p:txBody>
          <a:bodyPr wrap="none">
            <a:spAutoFit/>
          </a:bodyPr>
          <a:lstStyle/>
          <a:p>
            <a:r>
              <a:rPr lang="en-US" dirty="0" smtClean="0"/>
              <a:t> </a:t>
            </a:r>
            <a:r>
              <a:rPr lang="en-US" dirty="0"/>
              <a:t>&lt;Metadata&gt;</a:t>
            </a:r>
          </a:p>
          <a:p>
            <a:r>
              <a:rPr lang="en-US" dirty="0"/>
              <a:t>            &lt;Item Key="</a:t>
            </a:r>
            <a:r>
              <a:rPr lang="en-US" dirty="0" err="1"/>
              <a:t>userinfo_endpoint</a:t>
            </a:r>
            <a:r>
              <a:rPr lang="en-US" dirty="0"/>
              <a:t>"&gt;http://b2cauthapi.azurewebsites.net/api/loyalty&lt;/Item&gt;</a:t>
            </a:r>
          </a:p>
          <a:p>
            <a:r>
              <a:rPr lang="en-US" dirty="0"/>
              <a:t>            &lt;Item Key="</a:t>
            </a:r>
            <a:r>
              <a:rPr lang="en-US" dirty="0" err="1"/>
              <a:t>AuthenticationType</a:t>
            </a:r>
            <a:r>
              <a:rPr lang="en-US" dirty="0"/>
              <a:t>"&gt;Basic&lt;/Item</a:t>
            </a:r>
            <a:r>
              <a:rPr lang="en-US" dirty="0" smtClean="0"/>
              <a:t>&gt;</a:t>
            </a:r>
            <a:endParaRPr lang="en-US" dirty="0"/>
          </a:p>
          <a:p>
            <a:r>
              <a:rPr lang="en-US" dirty="0"/>
              <a:t>            &lt;Item Key="</a:t>
            </a:r>
            <a:r>
              <a:rPr lang="en-US" dirty="0" err="1"/>
              <a:t>SendClaimsIn</a:t>
            </a:r>
            <a:r>
              <a:rPr lang="en-US" dirty="0"/>
              <a:t>"&gt;Body&lt;/Item&gt;</a:t>
            </a:r>
          </a:p>
          <a:p>
            <a:r>
              <a:rPr lang="en-US" dirty="0"/>
              <a:t>            &lt;Item Key="issuer"&gt;http://b2cauthapi.azurewebsites.net/&lt;/Item&gt;</a:t>
            </a:r>
          </a:p>
          <a:p>
            <a:r>
              <a:rPr lang="en-US" dirty="0"/>
              <a:t>  </a:t>
            </a:r>
            <a:r>
              <a:rPr lang="en-US" dirty="0" smtClean="0"/>
              <a:t>&lt;/</a:t>
            </a:r>
            <a:r>
              <a:rPr lang="en-US" dirty="0"/>
              <a:t>Metadata</a:t>
            </a:r>
            <a:r>
              <a:rPr lang="en-US" dirty="0" smtClean="0"/>
              <a:t>&gt;</a:t>
            </a:r>
          </a:p>
          <a:p>
            <a:endParaRPr lang="nl-BE" dirty="0" smtClean="0"/>
          </a:p>
          <a:p>
            <a:endParaRPr lang="nl-BE"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28310465"/>
              </p:ext>
            </p:extLst>
          </p:nvPr>
        </p:nvGraphicFramePr>
        <p:xfrm>
          <a:off x="698654" y="383822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174489592"/>
                    </a:ext>
                  </a:extLst>
                </a:gridCol>
                <a:gridCol w="2709333">
                  <a:extLst>
                    <a:ext uri="{9D8B030D-6E8A-4147-A177-3AD203B41FA5}">
                      <a16:colId xmlns:a16="http://schemas.microsoft.com/office/drawing/2014/main" val="1129651486"/>
                    </a:ext>
                  </a:extLst>
                </a:gridCol>
                <a:gridCol w="2709333">
                  <a:extLst>
                    <a:ext uri="{9D8B030D-6E8A-4147-A177-3AD203B41FA5}">
                      <a16:colId xmlns:a16="http://schemas.microsoft.com/office/drawing/2014/main" val="4000867030"/>
                    </a:ext>
                  </a:extLst>
                </a:gridCol>
              </a:tblGrid>
              <a:tr h="370840">
                <a:tc>
                  <a:txBody>
                    <a:bodyPr/>
                    <a:lstStyle/>
                    <a:p>
                      <a:r>
                        <a:rPr lang="en-US" dirty="0" err="1" smtClean="0"/>
                        <a:t>SendClaimsIn</a:t>
                      </a:r>
                      <a:endParaRPr lang="en-US" dirty="0"/>
                    </a:p>
                  </a:txBody>
                  <a:tcPr/>
                </a:tc>
                <a:tc>
                  <a:txBody>
                    <a:bodyPr/>
                    <a:lstStyle/>
                    <a:p>
                      <a:r>
                        <a:rPr lang="nl-BE" dirty="0" smtClean="0"/>
                        <a:t>Http Message</a:t>
                      </a:r>
                      <a:endParaRPr lang="en-US" dirty="0"/>
                    </a:p>
                  </a:txBody>
                  <a:tcPr/>
                </a:tc>
                <a:tc>
                  <a:txBody>
                    <a:bodyPr/>
                    <a:lstStyle/>
                    <a:p>
                      <a:r>
                        <a:rPr lang="nl-BE" dirty="0" smtClean="0"/>
                        <a:t>Input</a:t>
                      </a:r>
                      <a:r>
                        <a:rPr lang="nl-BE" baseline="0" dirty="0" smtClean="0"/>
                        <a:t> parameters</a:t>
                      </a:r>
                      <a:endParaRPr lang="en-US" dirty="0"/>
                    </a:p>
                  </a:txBody>
                  <a:tcPr/>
                </a:tc>
                <a:extLst>
                  <a:ext uri="{0D108BD9-81ED-4DB2-BD59-A6C34878D82A}">
                    <a16:rowId xmlns:a16="http://schemas.microsoft.com/office/drawing/2014/main" val="1282407125"/>
                  </a:ext>
                </a:extLst>
              </a:tr>
              <a:tr h="370840">
                <a:tc>
                  <a:txBody>
                    <a:bodyPr/>
                    <a:lstStyle/>
                    <a:p>
                      <a:r>
                        <a:rPr lang="en-US" dirty="0" smtClean="0"/>
                        <a:t>Body</a:t>
                      </a:r>
                      <a:endParaRPr lang="en-US" dirty="0"/>
                    </a:p>
                  </a:txBody>
                  <a:tcPr/>
                </a:tc>
                <a:tc>
                  <a:txBody>
                    <a:bodyPr/>
                    <a:lstStyle/>
                    <a:p>
                      <a:r>
                        <a:rPr lang="en-US" dirty="0" smtClean="0"/>
                        <a:t>POST</a:t>
                      </a:r>
                      <a:endParaRPr lang="en-US" dirty="0"/>
                    </a:p>
                  </a:txBody>
                  <a:tcPr/>
                </a:tc>
                <a:tc>
                  <a:txBody>
                    <a:bodyPr/>
                    <a:lstStyle/>
                    <a:p>
                      <a:r>
                        <a:rPr lang="en-US" dirty="0" smtClean="0"/>
                        <a:t>in body as JSON</a:t>
                      </a:r>
                      <a:endParaRPr lang="en-US" dirty="0"/>
                    </a:p>
                  </a:txBody>
                  <a:tcPr/>
                </a:tc>
                <a:extLst>
                  <a:ext uri="{0D108BD9-81ED-4DB2-BD59-A6C34878D82A}">
                    <a16:rowId xmlns:a16="http://schemas.microsoft.com/office/drawing/2014/main" val="2056599298"/>
                  </a:ext>
                </a:extLst>
              </a:tr>
              <a:tr h="370840">
                <a:tc>
                  <a:txBody>
                    <a:bodyPr/>
                    <a:lstStyle/>
                    <a:p>
                      <a:r>
                        <a:rPr lang="nl-BE" dirty="0" smtClean="0"/>
                        <a:t>Header</a:t>
                      </a:r>
                      <a:endParaRPr lang="en-US" dirty="0"/>
                    </a:p>
                  </a:txBody>
                  <a:tcPr/>
                </a:tc>
                <a:tc>
                  <a:txBody>
                    <a:bodyPr/>
                    <a:lstStyle/>
                    <a:p>
                      <a:r>
                        <a:rPr lang="nl-BE" dirty="0" smtClean="0"/>
                        <a:t>GET</a:t>
                      </a:r>
                      <a:endParaRPr lang="en-US" dirty="0"/>
                    </a:p>
                  </a:txBody>
                  <a:tcPr/>
                </a:tc>
                <a:tc>
                  <a:txBody>
                    <a:bodyPr/>
                    <a:lstStyle/>
                    <a:p>
                      <a:r>
                        <a:rPr lang="nl-BE" dirty="0" smtClean="0"/>
                        <a:t>Key/Value in header</a:t>
                      </a:r>
                      <a:endParaRPr lang="en-US" dirty="0"/>
                    </a:p>
                  </a:txBody>
                  <a:tcPr/>
                </a:tc>
                <a:extLst>
                  <a:ext uri="{0D108BD9-81ED-4DB2-BD59-A6C34878D82A}">
                    <a16:rowId xmlns:a16="http://schemas.microsoft.com/office/drawing/2014/main" val="3351149001"/>
                  </a:ext>
                </a:extLst>
              </a:tr>
              <a:tr h="370840">
                <a:tc>
                  <a:txBody>
                    <a:bodyPr/>
                    <a:lstStyle/>
                    <a:p>
                      <a:r>
                        <a:rPr lang="nl-BE" dirty="0" smtClean="0"/>
                        <a:t>Form</a:t>
                      </a:r>
                      <a:endParaRPr lang="en-US" dirty="0"/>
                    </a:p>
                  </a:txBody>
                  <a:tcPr/>
                </a:tc>
                <a:tc>
                  <a:txBody>
                    <a:bodyPr/>
                    <a:lstStyle/>
                    <a:p>
                      <a:r>
                        <a:rPr lang="nl-BE" dirty="0" smtClean="0"/>
                        <a:t>POST</a:t>
                      </a:r>
                      <a:endParaRPr lang="en-US" dirty="0"/>
                    </a:p>
                  </a:txBody>
                  <a:tcPr/>
                </a:tc>
                <a:tc>
                  <a:txBody>
                    <a:bodyPr/>
                    <a:lstStyle/>
                    <a:p>
                      <a:r>
                        <a:rPr lang="nl-BE" dirty="0" smtClean="0"/>
                        <a:t>Key/Value as form</a:t>
                      </a:r>
                      <a:endParaRPr lang="en-US" dirty="0"/>
                    </a:p>
                  </a:txBody>
                  <a:tcPr/>
                </a:tc>
                <a:extLst>
                  <a:ext uri="{0D108BD9-81ED-4DB2-BD59-A6C34878D82A}">
                    <a16:rowId xmlns:a16="http://schemas.microsoft.com/office/drawing/2014/main" val="271376156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6455340"/>
              </p:ext>
            </p:extLst>
          </p:nvPr>
        </p:nvGraphicFramePr>
        <p:xfrm>
          <a:off x="704099" y="3838220"/>
          <a:ext cx="8122554" cy="1483360"/>
        </p:xfrm>
        <a:graphic>
          <a:graphicData uri="http://schemas.openxmlformats.org/drawingml/2006/table">
            <a:tbl>
              <a:tblPr firstRow="1" bandRow="1">
                <a:tableStyleId>{5C22544A-7EE6-4342-B048-85BDC9FD1C3A}</a:tableStyleId>
              </a:tblPr>
              <a:tblGrid>
                <a:gridCol w="2716738">
                  <a:extLst>
                    <a:ext uri="{9D8B030D-6E8A-4147-A177-3AD203B41FA5}">
                      <a16:colId xmlns:a16="http://schemas.microsoft.com/office/drawing/2014/main" val="3174489592"/>
                    </a:ext>
                  </a:extLst>
                </a:gridCol>
                <a:gridCol w="5405816">
                  <a:extLst>
                    <a:ext uri="{9D8B030D-6E8A-4147-A177-3AD203B41FA5}">
                      <a16:colId xmlns:a16="http://schemas.microsoft.com/office/drawing/2014/main" val="1129651486"/>
                    </a:ext>
                  </a:extLst>
                </a:gridCol>
              </a:tblGrid>
              <a:tr h="370840">
                <a:tc>
                  <a:txBody>
                    <a:bodyPr/>
                    <a:lstStyle/>
                    <a:p>
                      <a:r>
                        <a:rPr lang="en-US" dirty="0" err="1" smtClean="0"/>
                        <a:t>AuthenticationType</a:t>
                      </a:r>
                      <a:endParaRPr lang="en-US" dirty="0"/>
                    </a:p>
                  </a:txBody>
                  <a:tcPr/>
                </a:tc>
                <a:tc>
                  <a:txBody>
                    <a:bodyPr/>
                    <a:lstStyle/>
                    <a:p>
                      <a:r>
                        <a:rPr lang="nl-BE" dirty="0" smtClean="0"/>
                        <a:t>Auth Method</a:t>
                      </a:r>
                      <a:endParaRPr lang="en-US" dirty="0"/>
                    </a:p>
                  </a:txBody>
                  <a:tcPr/>
                </a:tc>
                <a:extLst>
                  <a:ext uri="{0D108BD9-81ED-4DB2-BD59-A6C34878D82A}">
                    <a16:rowId xmlns:a16="http://schemas.microsoft.com/office/drawing/2014/main" val="1282407125"/>
                  </a:ext>
                </a:extLst>
              </a:tr>
              <a:tr h="370840">
                <a:tc>
                  <a:txBody>
                    <a:bodyPr/>
                    <a:lstStyle/>
                    <a:p>
                      <a:r>
                        <a:rPr lang="en-US" dirty="0" smtClean="0"/>
                        <a:t>None</a:t>
                      </a:r>
                      <a:endParaRPr lang="en-US" dirty="0"/>
                    </a:p>
                  </a:txBody>
                  <a:tcPr/>
                </a:tc>
                <a:tc>
                  <a:txBody>
                    <a:bodyPr/>
                    <a:lstStyle/>
                    <a:p>
                      <a:r>
                        <a:rPr lang="en-US" dirty="0" smtClean="0"/>
                        <a:t>No authentication</a:t>
                      </a:r>
                      <a:endParaRPr lang="en-US" dirty="0"/>
                    </a:p>
                  </a:txBody>
                  <a:tcPr/>
                </a:tc>
                <a:extLst>
                  <a:ext uri="{0D108BD9-81ED-4DB2-BD59-A6C34878D82A}">
                    <a16:rowId xmlns:a16="http://schemas.microsoft.com/office/drawing/2014/main" val="2056599298"/>
                  </a:ext>
                </a:extLst>
              </a:tr>
              <a:tr h="370840">
                <a:tc>
                  <a:txBody>
                    <a:bodyPr/>
                    <a:lstStyle/>
                    <a:p>
                      <a:r>
                        <a:rPr lang="nl-BE" dirty="0" smtClean="0"/>
                        <a:t>Basic</a:t>
                      </a:r>
                      <a:endParaRPr lang="en-US" dirty="0"/>
                    </a:p>
                  </a:txBody>
                  <a:tcPr/>
                </a:tc>
                <a:tc>
                  <a:txBody>
                    <a:bodyPr/>
                    <a:lstStyle/>
                    <a:p>
                      <a:r>
                        <a:rPr lang="nl-BE" dirty="0" smtClean="0"/>
                        <a:t>Basic</a:t>
                      </a:r>
                      <a:r>
                        <a:rPr lang="nl-BE" baseline="0" dirty="0" smtClean="0"/>
                        <a:t> auth in header (Authorization)</a:t>
                      </a:r>
                      <a:endParaRPr lang="en-US" dirty="0"/>
                    </a:p>
                  </a:txBody>
                  <a:tcPr/>
                </a:tc>
                <a:extLst>
                  <a:ext uri="{0D108BD9-81ED-4DB2-BD59-A6C34878D82A}">
                    <a16:rowId xmlns:a16="http://schemas.microsoft.com/office/drawing/2014/main" val="3404923568"/>
                  </a:ext>
                </a:extLst>
              </a:tr>
              <a:tr h="370840">
                <a:tc>
                  <a:txBody>
                    <a:bodyPr/>
                    <a:lstStyle/>
                    <a:p>
                      <a:r>
                        <a:rPr lang="en-US" dirty="0" err="1" smtClean="0"/>
                        <a:t>ClientCertificate</a:t>
                      </a:r>
                      <a:endParaRPr lang="en-US" dirty="0"/>
                    </a:p>
                  </a:txBody>
                  <a:tcPr/>
                </a:tc>
                <a:tc>
                  <a:txBody>
                    <a:bodyPr/>
                    <a:lstStyle/>
                    <a:p>
                      <a:r>
                        <a:rPr lang="nl-BE" dirty="0" smtClean="0"/>
                        <a:t>TLS</a:t>
                      </a:r>
                      <a:r>
                        <a:rPr lang="nl-BE" baseline="0" dirty="0" smtClean="0"/>
                        <a:t> Client authentication</a:t>
                      </a:r>
                      <a:endParaRPr lang="en-US" dirty="0"/>
                    </a:p>
                  </a:txBody>
                  <a:tcPr/>
                </a:tc>
                <a:extLst>
                  <a:ext uri="{0D108BD9-81ED-4DB2-BD59-A6C34878D82A}">
                    <a16:rowId xmlns:a16="http://schemas.microsoft.com/office/drawing/2014/main" val="3351149001"/>
                  </a:ext>
                </a:extLst>
              </a:tr>
            </a:tbl>
          </a:graphicData>
        </a:graphic>
      </p:graphicFrame>
    </p:spTree>
    <p:extLst>
      <p:ext uri="{BB962C8B-B14F-4D97-AF65-F5344CB8AC3E}">
        <p14:creationId xmlns:p14="http://schemas.microsoft.com/office/powerpoint/2010/main" val="222573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1415772"/>
          </a:xfrm>
        </p:spPr>
        <p:txBody>
          <a:bodyPr/>
          <a:lstStyle/>
          <a:p>
            <a:r>
              <a:rPr lang="nl-BE" dirty="0" smtClean="0"/>
              <a:t>View XML Model – Claims</a:t>
            </a:r>
          </a:p>
          <a:p>
            <a:endParaRPr lang="en-US" dirty="0"/>
          </a:p>
        </p:txBody>
      </p:sp>
      <p:sp>
        <p:nvSpPr>
          <p:cNvPr id="3" name="Title 2"/>
          <p:cNvSpPr>
            <a:spLocks noGrp="1"/>
          </p:cNvSpPr>
          <p:nvPr>
            <p:ph type="title"/>
          </p:nvPr>
        </p:nvSpPr>
        <p:spPr/>
        <p:txBody>
          <a:bodyPr/>
          <a:lstStyle/>
          <a:p>
            <a:r>
              <a:rPr lang="en-US" dirty="0" smtClean="0"/>
              <a:t>B2CRestApi - </a:t>
            </a:r>
            <a:r>
              <a:rPr lang="nl-BE" dirty="0"/>
              <a:t>Web API </a:t>
            </a:r>
            <a:r>
              <a:rPr lang="nl-BE" dirty="0" smtClean="0"/>
              <a:t>V2 </a:t>
            </a:r>
            <a:endParaRPr lang="en-US" dirty="0"/>
          </a:p>
        </p:txBody>
      </p:sp>
      <p:sp>
        <p:nvSpPr>
          <p:cNvPr id="4" name="Rectangle 3"/>
          <p:cNvSpPr/>
          <p:nvPr/>
        </p:nvSpPr>
        <p:spPr>
          <a:xfrm>
            <a:off x="698654" y="1954442"/>
            <a:ext cx="9185143" cy="2308324"/>
          </a:xfrm>
          <a:prstGeom prst="rect">
            <a:avLst/>
          </a:prstGeom>
        </p:spPr>
        <p:txBody>
          <a:bodyPr wrap="none">
            <a:spAutoFit/>
          </a:bodyPr>
          <a:lstStyle/>
          <a:p>
            <a:r>
              <a:rPr lang="en-US" dirty="0"/>
              <a:t>&lt;</a:t>
            </a:r>
            <a:r>
              <a:rPr lang="en-US" dirty="0" err="1"/>
              <a:t>InputClaims</a:t>
            </a:r>
            <a:r>
              <a:rPr lang="en-US" dirty="0"/>
              <a:t>&gt;</a:t>
            </a:r>
          </a:p>
          <a:p>
            <a:r>
              <a:rPr lang="en-US" dirty="0"/>
              <a:t>  </a:t>
            </a:r>
            <a:r>
              <a:rPr lang="en-US" dirty="0" smtClean="0"/>
              <a:t> &lt;</a:t>
            </a:r>
            <a:r>
              <a:rPr lang="en-US" dirty="0" err="1" smtClean="0"/>
              <a:t>InputClaim</a:t>
            </a:r>
            <a:r>
              <a:rPr lang="en-US" dirty="0" smtClean="0"/>
              <a:t> </a:t>
            </a:r>
            <a:r>
              <a:rPr lang="en-US" dirty="0" err="1"/>
              <a:t>ClaimTypeReferenceId</a:t>
            </a:r>
            <a:r>
              <a:rPr lang="en-US" dirty="0"/>
              <a:t>="</a:t>
            </a:r>
            <a:r>
              <a:rPr lang="en-US" dirty="0" err="1"/>
              <a:t>objectId</a:t>
            </a:r>
            <a:r>
              <a:rPr lang="en-US" dirty="0"/>
              <a:t>" </a:t>
            </a:r>
            <a:r>
              <a:rPr lang="en-US" dirty="0" err="1"/>
              <a:t>PartnerClaimType</a:t>
            </a:r>
            <a:r>
              <a:rPr lang="en-US" dirty="0"/>
              <a:t>="</a:t>
            </a:r>
            <a:r>
              <a:rPr lang="en-US" dirty="0" err="1"/>
              <a:t>userid</a:t>
            </a:r>
            <a:r>
              <a:rPr lang="en-US" dirty="0"/>
              <a:t>" /&gt;</a:t>
            </a:r>
          </a:p>
          <a:p>
            <a:r>
              <a:rPr lang="en-US" dirty="0" smtClean="0"/>
              <a:t>&lt;/</a:t>
            </a:r>
            <a:r>
              <a:rPr lang="en-US" dirty="0" err="1"/>
              <a:t>InputClaims</a:t>
            </a:r>
            <a:r>
              <a:rPr lang="en-US" dirty="0"/>
              <a:t>&gt;</a:t>
            </a:r>
          </a:p>
          <a:p>
            <a:endParaRPr lang="en-US" dirty="0" smtClean="0"/>
          </a:p>
          <a:p>
            <a:r>
              <a:rPr lang="en-US" dirty="0" smtClean="0"/>
              <a:t>&lt;</a:t>
            </a:r>
            <a:r>
              <a:rPr lang="en-US" dirty="0" err="1"/>
              <a:t>OutputClaims</a:t>
            </a:r>
            <a:r>
              <a:rPr lang="en-US" dirty="0"/>
              <a:t>&gt;</a:t>
            </a:r>
          </a:p>
          <a:p>
            <a:r>
              <a:rPr lang="en-US" dirty="0"/>
              <a:t> </a:t>
            </a:r>
            <a:r>
              <a:rPr lang="en-US" dirty="0" smtClean="0"/>
              <a:t> &lt;</a:t>
            </a:r>
            <a:r>
              <a:rPr lang="en-US" dirty="0" err="1"/>
              <a:t>OutputClaim</a:t>
            </a:r>
            <a:r>
              <a:rPr lang="en-US" dirty="0"/>
              <a:t> </a:t>
            </a:r>
            <a:r>
              <a:rPr lang="en-US" dirty="0" err="1"/>
              <a:t>ClaimTypeReferenceId</a:t>
            </a:r>
            <a:r>
              <a:rPr lang="en-US" dirty="0"/>
              <a:t>="Loyalty" </a:t>
            </a:r>
            <a:r>
              <a:rPr lang="en-US" dirty="0" err="1"/>
              <a:t>PartnerClaimType</a:t>
            </a:r>
            <a:r>
              <a:rPr lang="en-US" dirty="0"/>
              <a:t>="</a:t>
            </a:r>
            <a:r>
              <a:rPr lang="en-US" dirty="0" err="1"/>
              <a:t>LoyaltyNumber</a:t>
            </a:r>
            <a:r>
              <a:rPr lang="en-US" dirty="0"/>
              <a:t>" /&gt;</a:t>
            </a:r>
          </a:p>
          <a:p>
            <a:r>
              <a:rPr lang="en-US" dirty="0" smtClean="0"/>
              <a:t>&lt;/</a:t>
            </a:r>
            <a:r>
              <a:rPr lang="en-US" dirty="0" err="1"/>
              <a:t>OutputClaims</a:t>
            </a:r>
            <a:r>
              <a:rPr lang="en-US" dirty="0"/>
              <a:t>&gt;</a:t>
            </a:r>
            <a:endParaRPr lang="nl-BE" dirty="0"/>
          </a:p>
          <a:p>
            <a:endParaRPr lang="en-US" dirty="0"/>
          </a:p>
        </p:txBody>
      </p:sp>
    </p:spTree>
    <p:extLst>
      <p:ext uri="{BB962C8B-B14F-4D97-AF65-F5344CB8AC3E}">
        <p14:creationId xmlns:p14="http://schemas.microsoft.com/office/powerpoint/2010/main" val="229771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1415772"/>
          </a:xfrm>
        </p:spPr>
        <p:txBody>
          <a:bodyPr/>
          <a:lstStyle/>
          <a:p>
            <a:r>
              <a:rPr lang="nl-BE" dirty="0" smtClean="0"/>
              <a:t>View XML Model </a:t>
            </a:r>
            <a:r>
              <a:rPr lang="nl-BE" dirty="0"/>
              <a:t>– CryptographicKeys</a:t>
            </a:r>
            <a:endParaRPr lang="nl-BE" dirty="0" smtClean="0"/>
          </a:p>
          <a:p>
            <a:endParaRPr lang="en-US" dirty="0"/>
          </a:p>
        </p:txBody>
      </p:sp>
      <p:sp>
        <p:nvSpPr>
          <p:cNvPr id="3" name="Title 2"/>
          <p:cNvSpPr>
            <a:spLocks noGrp="1"/>
          </p:cNvSpPr>
          <p:nvPr>
            <p:ph type="title"/>
          </p:nvPr>
        </p:nvSpPr>
        <p:spPr/>
        <p:txBody>
          <a:bodyPr/>
          <a:lstStyle/>
          <a:p>
            <a:r>
              <a:rPr lang="en-US" dirty="0" smtClean="0"/>
              <a:t>B2CRestApi - </a:t>
            </a:r>
            <a:r>
              <a:rPr lang="nl-BE" dirty="0"/>
              <a:t>Web API </a:t>
            </a:r>
            <a:r>
              <a:rPr lang="nl-BE" dirty="0" smtClean="0"/>
              <a:t>V2 </a:t>
            </a:r>
            <a:endParaRPr lang="en-US" dirty="0"/>
          </a:p>
        </p:txBody>
      </p:sp>
      <p:sp>
        <p:nvSpPr>
          <p:cNvPr id="4" name="Rectangle 3"/>
          <p:cNvSpPr/>
          <p:nvPr/>
        </p:nvSpPr>
        <p:spPr>
          <a:xfrm>
            <a:off x="698654" y="1796396"/>
            <a:ext cx="9896042" cy="2031325"/>
          </a:xfrm>
          <a:prstGeom prst="rect">
            <a:avLst/>
          </a:prstGeom>
        </p:spPr>
        <p:txBody>
          <a:bodyPr wrap="none">
            <a:spAutoFit/>
          </a:bodyPr>
          <a:lstStyle/>
          <a:p>
            <a:r>
              <a:rPr lang="en-US" dirty="0"/>
              <a:t>&lt;</a:t>
            </a:r>
            <a:r>
              <a:rPr lang="en-US" dirty="0" err="1"/>
              <a:t>CryptographicKeys</a:t>
            </a:r>
            <a:r>
              <a:rPr lang="en-US" dirty="0"/>
              <a:t>&gt;</a:t>
            </a:r>
          </a:p>
          <a:p>
            <a:r>
              <a:rPr lang="en-US" dirty="0" smtClean="0"/>
              <a:t>	&lt;</a:t>
            </a:r>
            <a:r>
              <a:rPr lang="en-US" dirty="0"/>
              <a:t>Key Id="</a:t>
            </a:r>
            <a:r>
              <a:rPr lang="en-US" dirty="0" err="1"/>
              <a:t>BasicAuthenticationUsername</a:t>
            </a:r>
            <a:r>
              <a:rPr lang="en-US" dirty="0"/>
              <a:t>" </a:t>
            </a:r>
            <a:r>
              <a:rPr lang="en-US" dirty="0" err="1"/>
              <a:t>StorageReferenceId</a:t>
            </a:r>
            <a:r>
              <a:rPr lang="en-US" dirty="0"/>
              <a:t>="B2cRestClientId" /&gt;</a:t>
            </a:r>
          </a:p>
          <a:p>
            <a:r>
              <a:rPr lang="en-US" dirty="0"/>
              <a:t>	</a:t>
            </a:r>
            <a:r>
              <a:rPr lang="en-US" dirty="0" smtClean="0"/>
              <a:t>&lt;</a:t>
            </a:r>
            <a:r>
              <a:rPr lang="en-US" dirty="0"/>
              <a:t>Key Id="</a:t>
            </a:r>
            <a:r>
              <a:rPr lang="en-US" dirty="0" err="1"/>
              <a:t>BasicAuthenticationPassword</a:t>
            </a:r>
            <a:r>
              <a:rPr lang="en-US" dirty="0"/>
              <a:t>" </a:t>
            </a:r>
            <a:r>
              <a:rPr lang="en-US" dirty="0" err="1"/>
              <a:t>StorageReferenceId</a:t>
            </a:r>
            <a:r>
              <a:rPr lang="en-US" dirty="0"/>
              <a:t>="B2cRestClientSecret" /&gt;</a:t>
            </a:r>
          </a:p>
          <a:p>
            <a:r>
              <a:rPr lang="en-US" dirty="0" smtClean="0"/>
              <a:t>&lt;/</a:t>
            </a:r>
            <a:r>
              <a:rPr lang="en-US" dirty="0" err="1"/>
              <a:t>CryptographicKeys</a:t>
            </a:r>
            <a:r>
              <a:rPr lang="en-US" dirty="0" smtClean="0"/>
              <a:t>&gt;</a:t>
            </a:r>
          </a:p>
          <a:p>
            <a:endParaRPr lang="nl-BE" dirty="0"/>
          </a:p>
          <a:p>
            <a:r>
              <a:rPr lang="nl-BE" dirty="0" smtClean="0"/>
              <a:t>Id:  Logical name of the key. The Id is standardized for the specific provider</a:t>
            </a:r>
          </a:p>
          <a:p>
            <a:r>
              <a:rPr lang="en-US" dirty="0" err="1" smtClean="0"/>
              <a:t>StorageReferenceId</a:t>
            </a:r>
            <a:r>
              <a:rPr lang="en-US" dirty="0" smtClean="0"/>
              <a:t>: Reference to the key in the tenant</a:t>
            </a:r>
            <a:endParaRPr lang="en-US" dirty="0"/>
          </a:p>
        </p:txBody>
      </p:sp>
    </p:spTree>
    <p:extLst>
      <p:ext uri="{BB962C8B-B14F-4D97-AF65-F5344CB8AC3E}">
        <p14:creationId xmlns:p14="http://schemas.microsoft.com/office/powerpoint/2010/main" val="42255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738664"/>
          </a:xfrm>
        </p:spPr>
        <p:txBody>
          <a:bodyPr/>
          <a:lstStyle/>
          <a:p>
            <a:r>
              <a:rPr lang="nl-BE" dirty="0" smtClean="0"/>
              <a:t>IETF 7517 JSON Web Key</a:t>
            </a:r>
            <a:endParaRPr lang="en-US" dirty="0"/>
          </a:p>
        </p:txBody>
      </p:sp>
      <p:sp>
        <p:nvSpPr>
          <p:cNvPr id="3" name="Title 2"/>
          <p:cNvSpPr>
            <a:spLocks noGrp="1"/>
          </p:cNvSpPr>
          <p:nvPr>
            <p:ph type="title"/>
          </p:nvPr>
        </p:nvSpPr>
        <p:spPr/>
        <p:txBody>
          <a:bodyPr/>
          <a:lstStyle/>
          <a:p>
            <a:r>
              <a:rPr lang="nl-BE" dirty="0" smtClean="0"/>
              <a:t>About Credentials</a:t>
            </a:r>
            <a:endParaRPr lang="en-US" dirty="0"/>
          </a:p>
        </p:txBody>
      </p:sp>
      <p:sp>
        <p:nvSpPr>
          <p:cNvPr id="5" name="Rectangle 4"/>
          <p:cNvSpPr/>
          <p:nvPr/>
        </p:nvSpPr>
        <p:spPr>
          <a:xfrm>
            <a:off x="698654" y="1796396"/>
            <a:ext cx="9055299" cy="4801314"/>
          </a:xfrm>
          <a:prstGeom prst="rect">
            <a:avLst/>
          </a:prstGeom>
        </p:spPr>
        <p:txBody>
          <a:bodyPr wrap="none">
            <a:spAutoFit/>
          </a:bodyPr>
          <a:lstStyle/>
          <a:p>
            <a:r>
              <a:rPr lang="en-US" dirty="0"/>
              <a:t>{"keys":     [       </a:t>
            </a:r>
            <a:endParaRPr lang="en-US" dirty="0" smtClean="0"/>
          </a:p>
          <a:p>
            <a:r>
              <a:rPr lang="en-US" dirty="0"/>
              <a:t>	</a:t>
            </a:r>
            <a:r>
              <a:rPr lang="en-US" dirty="0" smtClean="0"/>
              <a:t>{"</a:t>
            </a:r>
            <a:r>
              <a:rPr lang="en-US" dirty="0" err="1"/>
              <a:t>kty</a:t>
            </a:r>
            <a:r>
              <a:rPr lang="en-US" dirty="0"/>
              <a:t>":"</a:t>
            </a:r>
            <a:r>
              <a:rPr lang="en-US" dirty="0" err="1"/>
              <a:t>oct</a:t>
            </a:r>
            <a:r>
              <a:rPr lang="en-US" dirty="0"/>
              <a:t>",        </a:t>
            </a:r>
            <a:endParaRPr lang="en-US" dirty="0" smtClean="0"/>
          </a:p>
          <a:p>
            <a:r>
              <a:rPr lang="en-US" dirty="0"/>
              <a:t>	</a:t>
            </a:r>
            <a:r>
              <a:rPr lang="en-US" dirty="0" smtClean="0"/>
              <a:t> "</a:t>
            </a:r>
            <a:r>
              <a:rPr lang="en-US" dirty="0"/>
              <a:t>k":"MKBCTNIcKUSDii11ySs3526iDZ8AiTo7Tu6KPAqv7D4",        </a:t>
            </a:r>
            <a:endParaRPr lang="en-US" dirty="0" smtClean="0"/>
          </a:p>
          <a:p>
            <a:r>
              <a:rPr lang="en-US" dirty="0"/>
              <a:t> </a:t>
            </a:r>
            <a:r>
              <a:rPr lang="en-US" dirty="0" smtClean="0"/>
              <a:t> 	 "</a:t>
            </a:r>
            <a:r>
              <a:rPr lang="en-US" dirty="0" err="1"/>
              <a:t>use":"sig</a:t>
            </a:r>
            <a:r>
              <a:rPr lang="en-US" dirty="0"/>
              <a:t>",        </a:t>
            </a:r>
            <a:endParaRPr lang="en-US" dirty="0" smtClean="0"/>
          </a:p>
          <a:p>
            <a:r>
              <a:rPr lang="en-US" dirty="0"/>
              <a:t>	</a:t>
            </a:r>
            <a:r>
              <a:rPr lang="en-US" dirty="0" smtClean="0"/>
              <a:t> "</a:t>
            </a:r>
            <a:r>
              <a:rPr lang="en-US" dirty="0"/>
              <a:t>kid":"</a:t>
            </a:r>
            <a:r>
              <a:rPr lang="en-US" dirty="0" err="1"/>
              <a:t>FacebookClientSecret</a:t>
            </a:r>
            <a:r>
              <a:rPr lang="en-US" dirty="0"/>
              <a:t>"       </a:t>
            </a:r>
          </a:p>
          <a:p>
            <a:r>
              <a:rPr lang="en-US" dirty="0" smtClean="0"/>
              <a:t>	} </a:t>
            </a:r>
          </a:p>
          <a:p>
            <a:r>
              <a:rPr lang="en-US" dirty="0" smtClean="0"/>
              <a:t>] </a:t>
            </a:r>
            <a:r>
              <a:rPr lang="en-US" dirty="0"/>
              <a:t>} </a:t>
            </a:r>
            <a:endParaRPr lang="en-US" dirty="0" smtClean="0"/>
          </a:p>
          <a:p>
            <a:endParaRPr lang="nl-BE" dirty="0"/>
          </a:p>
          <a:p>
            <a:endParaRPr lang="nl-BE" dirty="0" smtClean="0"/>
          </a:p>
          <a:p>
            <a:endParaRPr lang="nl-BE" dirty="0"/>
          </a:p>
          <a:p>
            <a:endParaRPr lang="nl-BE" dirty="0" smtClean="0"/>
          </a:p>
          <a:p>
            <a:endParaRPr lang="nl-BE" dirty="0"/>
          </a:p>
          <a:p>
            <a:endParaRPr lang="nl-BE" dirty="0" smtClean="0"/>
          </a:p>
          <a:p>
            <a:r>
              <a:rPr lang="nl-BE" dirty="0" smtClean="0"/>
              <a:t>You will need to set the key(s) to authenticate to the provider, e.g. FaceBookClientSecret</a:t>
            </a:r>
          </a:p>
          <a:p>
            <a:endParaRPr lang="en-US" dirty="0" smtClean="0"/>
          </a:p>
          <a:p>
            <a:endParaRPr lang="nl-BE"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80854091"/>
              </p:ext>
            </p:extLst>
          </p:nvPr>
        </p:nvGraphicFramePr>
        <p:xfrm>
          <a:off x="704099" y="3838220"/>
          <a:ext cx="8122554" cy="1112520"/>
        </p:xfrm>
        <a:graphic>
          <a:graphicData uri="http://schemas.openxmlformats.org/drawingml/2006/table">
            <a:tbl>
              <a:tblPr firstRow="1" bandRow="1">
                <a:tableStyleId>{5C22544A-7EE6-4342-B048-85BDC9FD1C3A}</a:tableStyleId>
              </a:tblPr>
              <a:tblGrid>
                <a:gridCol w="2716738">
                  <a:extLst>
                    <a:ext uri="{9D8B030D-6E8A-4147-A177-3AD203B41FA5}">
                      <a16:colId xmlns:a16="http://schemas.microsoft.com/office/drawing/2014/main" val="3174489592"/>
                    </a:ext>
                  </a:extLst>
                </a:gridCol>
                <a:gridCol w="5405816">
                  <a:extLst>
                    <a:ext uri="{9D8B030D-6E8A-4147-A177-3AD203B41FA5}">
                      <a16:colId xmlns:a16="http://schemas.microsoft.com/office/drawing/2014/main" val="1129651486"/>
                    </a:ext>
                  </a:extLst>
                </a:gridCol>
              </a:tblGrid>
              <a:tr h="370840">
                <a:tc>
                  <a:txBody>
                    <a:bodyPr/>
                    <a:lstStyle/>
                    <a:p>
                      <a:r>
                        <a:rPr lang="en-US" dirty="0" err="1" smtClean="0"/>
                        <a:t>kty</a:t>
                      </a:r>
                      <a:endParaRPr lang="en-US" dirty="0"/>
                    </a:p>
                  </a:txBody>
                  <a:tcPr/>
                </a:tc>
                <a:tc>
                  <a:txBody>
                    <a:bodyPr/>
                    <a:lstStyle/>
                    <a:p>
                      <a:r>
                        <a:rPr lang="nl-BE" dirty="0" smtClean="0"/>
                        <a:t>Crypto Key</a:t>
                      </a:r>
                      <a:endParaRPr lang="en-US" dirty="0"/>
                    </a:p>
                  </a:txBody>
                  <a:tcPr/>
                </a:tc>
                <a:extLst>
                  <a:ext uri="{0D108BD9-81ED-4DB2-BD59-A6C34878D82A}">
                    <a16:rowId xmlns:a16="http://schemas.microsoft.com/office/drawing/2014/main" val="1282407125"/>
                  </a:ext>
                </a:extLst>
              </a:tr>
              <a:tr h="370840">
                <a:tc>
                  <a:txBody>
                    <a:bodyPr/>
                    <a:lstStyle/>
                    <a:p>
                      <a:r>
                        <a:rPr lang="en-US" dirty="0" err="1" smtClean="0"/>
                        <a:t>oct</a:t>
                      </a:r>
                      <a:endParaRPr lang="en-US" dirty="0"/>
                    </a:p>
                  </a:txBody>
                  <a:tcPr/>
                </a:tc>
                <a:tc>
                  <a:txBody>
                    <a:bodyPr/>
                    <a:lstStyle/>
                    <a:p>
                      <a:r>
                        <a:rPr lang="en-US" dirty="0" smtClean="0"/>
                        <a:t>Symmetric key</a:t>
                      </a:r>
                      <a:r>
                        <a:rPr lang="en-US" baseline="0" dirty="0" smtClean="0"/>
                        <a:t> </a:t>
                      </a:r>
                      <a:endParaRPr lang="en-US" dirty="0"/>
                    </a:p>
                  </a:txBody>
                  <a:tcPr/>
                </a:tc>
                <a:extLst>
                  <a:ext uri="{0D108BD9-81ED-4DB2-BD59-A6C34878D82A}">
                    <a16:rowId xmlns:a16="http://schemas.microsoft.com/office/drawing/2014/main" val="2056599298"/>
                  </a:ext>
                </a:extLst>
              </a:tr>
              <a:tr h="370840">
                <a:tc>
                  <a:txBody>
                    <a:bodyPr/>
                    <a:lstStyle/>
                    <a:p>
                      <a:r>
                        <a:rPr lang="nl-BE" dirty="0" smtClean="0"/>
                        <a:t>RSA</a:t>
                      </a:r>
                      <a:endParaRPr lang="en-US" dirty="0"/>
                    </a:p>
                  </a:txBody>
                  <a:tcPr/>
                </a:tc>
                <a:tc>
                  <a:txBody>
                    <a:bodyPr/>
                    <a:lstStyle/>
                    <a:p>
                      <a:r>
                        <a:rPr lang="nl-BE" dirty="0" smtClean="0"/>
                        <a:t>RSA key</a:t>
                      </a:r>
                      <a:endParaRPr lang="en-US" dirty="0"/>
                    </a:p>
                  </a:txBody>
                  <a:tcPr/>
                </a:tc>
                <a:extLst>
                  <a:ext uri="{0D108BD9-81ED-4DB2-BD59-A6C34878D82A}">
                    <a16:rowId xmlns:a16="http://schemas.microsoft.com/office/drawing/2014/main" val="3404923568"/>
                  </a:ext>
                </a:extLst>
              </a:tr>
            </a:tbl>
          </a:graphicData>
        </a:graphic>
      </p:graphicFrame>
    </p:spTree>
    <p:extLst>
      <p:ext uri="{BB962C8B-B14F-4D97-AF65-F5344CB8AC3E}">
        <p14:creationId xmlns:p14="http://schemas.microsoft.com/office/powerpoint/2010/main" val="416430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nl-BE" dirty="0" smtClean="0"/>
              <a:t>Cmdlets</a:t>
            </a:r>
            <a:endParaRPr lang="en-US" dirty="0"/>
          </a:p>
        </p:txBody>
      </p:sp>
      <p:sp>
        <p:nvSpPr>
          <p:cNvPr id="7" name="Rectangle 6"/>
          <p:cNvSpPr/>
          <p:nvPr/>
        </p:nvSpPr>
        <p:spPr>
          <a:xfrm>
            <a:off x="698653" y="1796395"/>
            <a:ext cx="11493347" cy="1477328"/>
          </a:xfrm>
          <a:prstGeom prst="rect">
            <a:avLst/>
          </a:prstGeom>
        </p:spPr>
        <p:txBody>
          <a:bodyPr wrap="square">
            <a:spAutoFit/>
          </a:bodyPr>
          <a:lstStyle/>
          <a:p>
            <a:pPr>
              <a:lnSpc>
                <a:spcPts val="1300"/>
              </a:lnSpc>
              <a:spcBef>
                <a:spcPts val="300"/>
              </a:spcBef>
              <a:spcAft>
                <a:spcPts val="300"/>
              </a:spcAft>
            </a:pPr>
            <a:r>
              <a:rPr lang="en-GB" dirty="0"/>
              <a:t>Set-</a:t>
            </a:r>
            <a:r>
              <a:rPr lang="en-GB" dirty="0" err="1"/>
              <a:t>CpimKeyContainer</a:t>
            </a:r>
            <a:r>
              <a:rPr lang="en-GB" dirty="0"/>
              <a:t> -Tenant </a:t>
            </a:r>
            <a:r>
              <a:rPr lang="en-GB" dirty="0" smtClean="0"/>
              <a:t>&lt;tenant&gt; </a:t>
            </a:r>
            <a:r>
              <a:rPr lang="en-GB" dirty="0"/>
              <a:t>-</a:t>
            </a:r>
            <a:r>
              <a:rPr lang="en-GB" dirty="0" err="1" smtClean="0"/>
              <a:t>StorageReferenceId</a:t>
            </a:r>
            <a:r>
              <a:rPr lang="en-GB" dirty="0" smtClean="0"/>
              <a:t> &lt;ref&gt; -</a:t>
            </a:r>
            <a:r>
              <a:rPr lang="en-GB" dirty="0" err="1" smtClean="0"/>
              <a:t>UnencodedAsciiKey</a:t>
            </a:r>
            <a:r>
              <a:rPr lang="en-GB" dirty="0" smtClean="0"/>
              <a:t> &lt;key&gt;</a:t>
            </a:r>
          </a:p>
          <a:p>
            <a:pPr>
              <a:lnSpc>
                <a:spcPts val="1300"/>
              </a:lnSpc>
              <a:spcBef>
                <a:spcPts val="300"/>
              </a:spcBef>
              <a:spcAft>
                <a:spcPts val="300"/>
              </a:spcAft>
            </a:pPr>
            <a:endParaRPr lang="en-GB" dirty="0">
              <a:solidFill>
                <a:srgbClr val="000000"/>
              </a:solidFill>
              <a:latin typeface="Verdana" panose="020B0604030504040204" pitchFamily="34" charset="0"/>
              <a:ea typeface="Times New Roman" panose="02020603050405020304" pitchFamily="18" charset="0"/>
              <a:cs typeface="Times New Roman" panose="02020603050405020304" pitchFamily="18" charset="0"/>
            </a:endParaRPr>
          </a:p>
          <a:p>
            <a:pPr>
              <a:lnSpc>
                <a:spcPts val="1300"/>
              </a:lnSpc>
              <a:spcBef>
                <a:spcPts val="300"/>
              </a:spcBef>
              <a:spcAft>
                <a:spcPts val="300"/>
              </a:spcAft>
            </a:pPr>
            <a:r>
              <a:rPr lang="en-GB" dirty="0" smtClean="0"/>
              <a:t>New-</a:t>
            </a:r>
            <a:r>
              <a:rPr lang="en-GB" dirty="0" err="1" smtClean="0"/>
              <a:t>CpimKeyContainer</a:t>
            </a:r>
            <a:r>
              <a:rPr lang="en-GB" dirty="0" smtClean="0"/>
              <a:t> </a:t>
            </a:r>
            <a:r>
              <a:rPr lang="en-GB" dirty="0"/>
              <a:t>-Tenant &lt;tenant&gt; -</a:t>
            </a:r>
            <a:r>
              <a:rPr lang="en-GB" dirty="0" err="1"/>
              <a:t>StorageReferenceId</a:t>
            </a:r>
            <a:r>
              <a:rPr lang="en-GB" dirty="0"/>
              <a:t> </a:t>
            </a:r>
            <a:r>
              <a:rPr lang="en-GB" dirty="0" smtClean="0"/>
              <a:t>&lt;ref&gt; &lt;</a:t>
            </a:r>
            <a:r>
              <a:rPr lang="en-GB" dirty="0" err="1" smtClean="0"/>
              <a:t>keyid</a:t>
            </a:r>
            <a:r>
              <a:rPr lang="en-GB" dirty="0" smtClean="0"/>
              <a:t>&gt; &lt;</a:t>
            </a:r>
            <a:r>
              <a:rPr lang="en-GB" dirty="0" err="1" smtClean="0"/>
              <a:t>rsa|oct</a:t>
            </a:r>
            <a:r>
              <a:rPr lang="en-GB" dirty="0" smtClean="0"/>
              <a:t>&gt; &lt;size&gt; &lt;</a:t>
            </a:r>
            <a:r>
              <a:rPr lang="en-GB" dirty="0" err="1" smtClean="0"/>
              <a:t>exp</a:t>
            </a:r>
            <a:r>
              <a:rPr lang="en-GB" dirty="0" smtClean="0"/>
              <a:t>&gt; &lt;</a:t>
            </a:r>
            <a:r>
              <a:rPr lang="en-GB" dirty="0" err="1" smtClean="0"/>
              <a:t>nbf</a:t>
            </a:r>
            <a:r>
              <a:rPr lang="en-GB" dirty="0" smtClean="0"/>
              <a:t>&gt;</a:t>
            </a:r>
          </a:p>
          <a:p>
            <a:pPr>
              <a:lnSpc>
                <a:spcPts val="1300"/>
              </a:lnSpc>
              <a:spcBef>
                <a:spcPts val="300"/>
              </a:spcBef>
              <a:spcAft>
                <a:spcPts val="300"/>
              </a:spcAft>
            </a:pPr>
            <a:endParaRPr lang="en-GB" dirty="0">
              <a:solidFill>
                <a:srgbClr val="000000"/>
              </a:solidFill>
              <a:latin typeface="Verdana" panose="020B0604030504040204" pitchFamily="34" charset="0"/>
              <a:ea typeface="Times New Roman" panose="02020603050405020304" pitchFamily="18" charset="0"/>
              <a:cs typeface="Times New Roman" panose="02020603050405020304" pitchFamily="18" charset="0"/>
            </a:endParaRPr>
          </a:p>
          <a:p>
            <a:pPr>
              <a:lnSpc>
                <a:spcPts val="1300"/>
              </a:lnSpc>
              <a:spcBef>
                <a:spcPts val="300"/>
              </a:spcBef>
              <a:spcAft>
                <a:spcPts val="300"/>
              </a:spcAft>
            </a:pPr>
            <a:r>
              <a:rPr lang="en-GB" dirty="0" smtClean="0"/>
              <a:t>Remove-</a:t>
            </a:r>
            <a:r>
              <a:rPr lang="en-GB" dirty="0" err="1" smtClean="0"/>
              <a:t>CpimKeyContainer</a:t>
            </a:r>
            <a:r>
              <a:rPr lang="en-GB" dirty="0" smtClean="0"/>
              <a:t> </a:t>
            </a:r>
            <a:r>
              <a:rPr lang="en-GB" dirty="0"/>
              <a:t>-Tenant &lt;tenant&gt; -</a:t>
            </a:r>
            <a:r>
              <a:rPr lang="en-GB" dirty="0" err="1"/>
              <a:t>StorageReferenceId</a:t>
            </a:r>
            <a:r>
              <a:rPr lang="en-GB" dirty="0"/>
              <a:t> &lt;ref&gt;</a:t>
            </a:r>
            <a:endParaRPr lang="en-US" dirty="0">
              <a:solidFill>
                <a:srgbClr val="000000"/>
              </a:solidFill>
              <a:latin typeface="Verdana" panose="020B0604030504040204" pitchFamily="34" charset="0"/>
              <a:ea typeface="Times New Roman" panose="02020603050405020304" pitchFamily="18" charset="0"/>
              <a:cs typeface="Times New Roman" panose="02020603050405020304" pitchFamily="18" charset="0"/>
            </a:endParaRPr>
          </a:p>
          <a:p>
            <a:pPr>
              <a:lnSpc>
                <a:spcPts val="1300"/>
              </a:lnSpc>
              <a:spcBef>
                <a:spcPts val="300"/>
              </a:spcBef>
              <a:spcAft>
                <a:spcPts val="300"/>
              </a:spcAft>
            </a:pPr>
            <a:endParaRPr lang="en-US" dirty="0">
              <a:solidFill>
                <a:srgbClr val="000000"/>
              </a:solidFill>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34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nl-BE" dirty="0" smtClean="0"/>
              <a:t>Add REST call to User Journey</a:t>
            </a:r>
            <a:endParaRPr lang="en-US" dirty="0"/>
          </a:p>
        </p:txBody>
      </p:sp>
      <p:sp>
        <p:nvSpPr>
          <p:cNvPr id="4" name="Rectangle 3"/>
          <p:cNvSpPr/>
          <p:nvPr/>
        </p:nvSpPr>
        <p:spPr>
          <a:xfrm>
            <a:off x="698654" y="1796396"/>
            <a:ext cx="10037107" cy="1754326"/>
          </a:xfrm>
          <a:prstGeom prst="rect">
            <a:avLst/>
          </a:prstGeom>
        </p:spPr>
        <p:txBody>
          <a:bodyPr wrap="none">
            <a:spAutoFit/>
          </a:bodyPr>
          <a:lstStyle/>
          <a:p>
            <a:r>
              <a:rPr lang="en-US" dirty="0"/>
              <a:t> &lt;!-- Do Rest call --&gt;</a:t>
            </a:r>
          </a:p>
          <a:p>
            <a:r>
              <a:rPr lang="en-US" dirty="0"/>
              <a:t>      </a:t>
            </a:r>
            <a:r>
              <a:rPr lang="en-US" dirty="0" smtClean="0"/>
              <a:t>&lt;</a:t>
            </a:r>
            <a:r>
              <a:rPr lang="en-US" dirty="0" err="1"/>
              <a:t>OrchestrationStep</a:t>
            </a:r>
            <a:r>
              <a:rPr lang="en-US" dirty="0"/>
              <a:t> Order="10" Type="</a:t>
            </a:r>
            <a:r>
              <a:rPr lang="en-US" dirty="0" err="1"/>
              <a:t>ClaimsExchange</a:t>
            </a:r>
            <a:r>
              <a:rPr lang="en-US" dirty="0"/>
              <a:t>"&gt;</a:t>
            </a:r>
          </a:p>
          <a:p>
            <a:r>
              <a:rPr lang="en-US" dirty="0"/>
              <a:t>          &lt;</a:t>
            </a:r>
            <a:r>
              <a:rPr lang="en-US" dirty="0" err="1"/>
              <a:t>ClaimsExchanges</a:t>
            </a:r>
            <a:r>
              <a:rPr lang="en-US" dirty="0"/>
              <a:t>&gt;</a:t>
            </a:r>
          </a:p>
          <a:p>
            <a:r>
              <a:rPr lang="en-US" dirty="0"/>
              <a:t>            &lt;</a:t>
            </a:r>
            <a:r>
              <a:rPr lang="en-US" dirty="0" err="1"/>
              <a:t>ClaimsExchange</a:t>
            </a:r>
            <a:r>
              <a:rPr lang="en-US" dirty="0"/>
              <a:t> Id="</a:t>
            </a:r>
            <a:r>
              <a:rPr lang="en-US" dirty="0" err="1"/>
              <a:t>LoyaltyRestExchange</a:t>
            </a:r>
            <a:r>
              <a:rPr lang="en-US" dirty="0"/>
              <a:t>" </a:t>
            </a:r>
            <a:r>
              <a:rPr lang="en-US" dirty="0" err="1"/>
              <a:t>TechnicalProfileReferenceId</a:t>
            </a:r>
            <a:r>
              <a:rPr lang="en-US" dirty="0"/>
              <a:t>="</a:t>
            </a:r>
            <a:r>
              <a:rPr lang="en-US" dirty="0" err="1"/>
              <a:t>LoyaltyRest</a:t>
            </a:r>
            <a:r>
              <a:rPr lang="en-US" dirty="0"/>
              <a:t>" /&gt;</a:t>
            </a:r>
          </a:p>
          <a:p>
            <a:r>
              <a:rPr lang="en-US" dirty="0"/>
              <a:t>          &lt;/</a:t>
            </a:r>
            <a:r>
              <a:rPr lang="en-US" dirty="0" err="1"/>
              <a:t>ClaimsExchanges</a:t>
            </a:r>
            <a:r>
              <a:rPr lang="en-US" dirty="0"/>
              <a:t>&gt;</a:t>
            </a:r>
          </a:p>
          <a:p>
            <a:r>
              <a:rPr lang="en-US" dirty="0"/>
              <a:t>    </a:t>
            </a:r>
            <a:r>
              <a:rPr lang="en-US" dirty="0" smtClean="0"/>
              <a:t>  </a:t>
            </a:r>
            <a:r>
              <a:rPr lang="en-US" dirty="0"/>
              <a:t>&lt;/</a:t>
            </a:r>
            <a:r>
              <a:rPr lang="en-US" dirty="0" err="1"/>
              <a:t>OrchestrationStep</a:t>
            </a:r>
            <a:r>
              <a:rPr lang="en-US" dirty="0"/>
              <a:t>&gt;</a:t>
            </a:r>
          </a:p>
        </p:txBody>
      </p:sp>
    </p:spTree>
    <p:extLst>
      <p:ext uri="{BB962C8B-B14F-4D97-AF65-F5344CB8AC3E}">
        <p14:creationId xmlns:p14="http://schemas.microsoft.com/office/powerpoint/2010/main" val="283715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 </a:t>
            </a:r>
            <a:br>
              <a:rPr lang="en-US" dirty="0" smtClean="0"/>
            </a:br>
            <a:r>
              <a:rPr lang="en-US" dirty="0" smtClean="0"/>
              <a:t>20 mins</a:t>
            </a:r>
            <a:endParaRPr lang="en-US" dirty="0"/>
          </a:p>
        </p:txBody>
      </p:sp>
      <p:sp>
        <p:nvSpPr>
          <p:cNvPr id="3" name="Text Placeholder 2"/>
          <p:cNvSpPr>
            <a:spLocks noGrp="1"/>
          </p:cNvSpPr>
          <p:nvPr>
            <p:ph type="body" sz="quarter" idx="14"/>
          </p:nvPr>
        </p:nvSpPr>
        <p:spPr/>
        <p:txBody>
          <a:bodyPr/>
          <a:lstStyle/>
          <a:p>
            <a:r>
              <a:rPr lang="nl-BE" dirty="0" smtClean="0"/>
              <a:t>Ronny Bjones</a:t>
            </a:r>
            <a:endParaRPr lang="en-US" dirty="0"/>
          </a:p>
        </p:txBody>
      </p:sp>
    </p:spTree>
    <p:extLst>
      <p:ext uri="{BB962C8B-B14F-4D97-AF65-F5344CB8AC3E}">
        <p14:creationId xmlns:p14="http://schemas.microsoft.com/office/powerpoint/2010/main" val="53139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Standardized IDP</a:t>
            </a:r>
            <a:endParaRPr lang="en-US" dirty="0"/>
          </a:p>
        </p:txBody>
      </p:sp>
      <p:sp>
        <p:nvSpPr>
          <p:cNvPr id="3" name="Text Placeholder 2"/>
          <p:cNvSpPr>
            <a:spLocks noGrp="1"/>
          </p:cNvSpPr>
          <p:nvPr>
            <p:ph type="body" sz="quarter" idx="14"/>
          </p:nvPr>
        </p:nvSpPr>
        <p:spPr/>
        <p:txBody>
          <a:bodyPr/>
          <a:lstStyle/>
          <a:p>
            <a:r>
              <a:rPr lang="nl-BE" dirty="0" smtClean="0"/>
              <a:t>Ronny Bjones</a:t>
            </a:r>
            <a:endParaRPr lang="en-US" dirty="0"/>
          </a:p>
        </p:txBody>
      </p:sp>
    </p:spTree>
    <p:extLst>
      <p:ext uri="{BB962C8B-B14F-4D97-AF65-F5344CB8AC3E}">
        <p14:creationId xmlns:p14="http://schemas.microsoft.com/office/powerpoint/2010/main" val="158108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8740854"/>
          </a:xfrm>
        </p:spPr>
        <p:txBody>
          <a:bodyPr/>
          <a:lstStyle/>
          <a:p>
            <a:r>
              <a:rPr lang="en-US" dirty="0" smtClean="0"/>
              <a:t>Source code</a:t>
            </a:r>
            <a:r>
              <a:rPr lang="en-US" dirty="0"/>
              <a:t>: </a:t>
            </a:r>
            <a:r>
              <a:rPr lang="en-US" dirty="0">
                <a:hlinkClick r:id="rId3"/>
              </a:rPr>
              <a:t>https://</a:t>
            </a:r>
            <a:r>
              <a:rPr lang="en-US" dirty="0" smtClean="0">
                <a:hlinkClick r:id="rId3"/>
              </a:rPr>
              <a:t>github.com/beejones/B2CDemoTools.git</a:t>
            </a:r>
            <a:endParaRPr lang="en-US" dirty="0" smtClean="0"/>
          </a:p>
          <a:p>
            <a:endParaRPr lang="nl-BE" dirty="0" smtClean="0"/>
          </a:p>
          <a:p>
            <a:r>
              <a:rPr lang="nl-BE" dirty="0" smtClean="0"/>
              <a:t>Project: </a:t>
            </a:r>
            <a:r>
              <a:rPr lang="en-US" dirty="0" err="1"/>
              <a:t>Owin</a:t>
            </a:r>
            <a:r>
              <a:rPr lang="en-US" dirty="0"/>
              <a:t> IdentityServer3</a:t>
            </a:r>
            <a:r>
              <a:rPr lang="en-US" dirty="0" smtClean="0"/>
              <a:t> </a:t>
            </a:r>
            <a:endParaRPr lang="nl-BE" dirty="0"/>
          </a:p>
          <a:p>
            <a:endParaRPr lang="nl-BE" dirty="0" smtClean="0"/>
          </a:p>
          <a:p>
            <a:r>
              <a:rPr lang="nl-BE" dirty="0" smtClean="0"/>
              <a:t>Published</a:t>
            </a:r>
            <a:r>
              <a:rPr lang="nl-BE" dirty="0"/>
              <a:t>: </a:t>
            </a:r>
            <a:r>
              <a:rPr lang="nl-BE" dirty="0">
                <a:hlinkClick r:id="rId4"/>
              </a:rPr>
              <a:t>http://b2cauth.azurewebsites.net</a:t>
            </a:r>
            <a:r>
              <a:rPr lang="nl-BE" dirty="0" smtClean="0">
                <a:hlinkClick r:id="rId4"/>
              </a:rPr>
              <a:t>/</a:t>
            </a:r>
            <a:endParaRPr lang="nl-BE" dirty="0" smtClean="0"/>
          </a:p>
          <a:p>
            <a:endParaRPr lang="nl-BE" dirty="0"/>
          </a:p>
          <a:p>
            <a:r>
              <a:rPr lang="nl-BE" dirty="0" smtClean="0"/>
              <a:t>Protocol: Openid Connect</a:t>
            </a:r>
          </a:p>
          <a:p>
            <a:endParaRPr lang="en-US" dirty="0" smtClean="0"/>
          </a:p>
          <a:p>
            <a:endParaRPr lang="en-US" dirty="0"/>
          </a:p>
          <a:p>
            <a:endParaRPr lang="en-US" dirty="0" smtClean="0"/>
          </a:p>
          <a:p>
            <a:endParaRPr lang="en-US" dirty="0"/>
          </a:p>
          <a:p>
            <a:r>
              <a:rPr lang="en-US" dirty="0"/>
              <a:t>	</a:t>
            </a:r>
            <a:r>
              <a:rPr lang="en-US" sz="2000" dirty="0"/>
              <a:t>This will ensure that even small text shows up in Lync</a:t>
            </a:r>
          </a:p>
        </p:txBody>
      </p:sp>
      <p:sp>
        <p:nvSpPr>
          <p:cNvPr id="3" name="Title 2"/>
          <p:cNvSpPr>
            <a:spLocks noGrp="1"/>
          </p:cNvSpPr>
          <p:nvPr>
            <p:ph type="title"/>
          </p:nvPr>
        </p:nvSpPr>
        <p:spPr/>
        <p:txBody>
          <a:bodyPr/>
          <a:lstStyle/>
          <a:p>
            <a:r>
              <a:rPr lang="nl-BE" dirty="0" smtClean="0"/>
              <a:t>Let’s meet our Identity Provider</a:t>
            </a:r>
            <a:endParaRPr lang="en-US" dirty="0"/>
          </a:p>
        </p:txBody>
      </p:sp>
    </p:spTree>
    <p:extLst>
      <p:ext uri="{BB962C8B-B14F-4D97-AF65-F5344CB8AC3E}">
        <p14:creationId xmlns:p14="http://schemas.microsoft.com/office/powerpoint/2010/main" val="204279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828" y="391062"/>
            <a:ext cx="12513986" cy="899537"/>
          </a:xfrm>
        </p:spPr>
        <p:txBody>
          <a:bodyPr/>
          <a:lstStyle/>
          <a:p>
            <a:r>
              <a:rPr lang="nl-BE" dirty="0" smtClean="0"/>
              <a:t>Elements of an Advanced Identity Ecosystem</a:t>
            </a:r>
            <a:endParaRPr lang="nl-BE" dirty="0"/>
          </a:p>
        </p:txBody>
      </p:sp>
      <p:sp>
        <p:nvSpPr>
          <p:cNvPr id="4" name="Footer Placeholder 3"/>
          <p:cNvSpPr>
            <a:spLocks noGrp="1"/>
          </p:cNvSpPr>
          <p:nvPr>
            <p:ph type="ftr" sz="quarter" idx="4294967295"/>
          </p:nvPr>
        </p:nvSpPr>
        <p:spPr/>
        <p:txBody>
          <a:bodyPr/>
          <a:lstStyle/>
          <a:p>
            <a:r>
              <a:rPr lang="en-US" smtClean="0"/>
              <a:t>Copyright (c) 2014 Microsoft Corporation</a:t>
            </a:r>
            <a:endParaRPr lang="en-US" dirty="0"/>
          </a:p>
        </p:txBody>
      </p:sp>
      <p:sp>
        <p:nvSpPr>
          <p:cNvPr id="5" name="Slide Number Placeholder 4"/>
          <p:cNvSpPr>
            <a:spLocks noGrp="1"/>
          </p:cNvSpPr>
          <p:nvPr>
            <p:ph type="sldNum" sz="quarter" idx="4294967295"/>
          </p:nvPr>
        </p:nvSpPr>
        <p:spPr/>
        <p:txBody>
          <a:bodyPr/>
          <a:lstStyle/>
          <a:p>
            <a:fld id="{973154E9-5EE6-4B55-9F57-A33C2D511587}" type="slidenum">
              <a:rPr lang="en-US" smtClean="0"/>
              <a:pPr/>
              <a:t>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46" y="2268776"/>
            <a:ext cx="1690134" cy="1690134"/>
          </a:xfrm>
          <a:prstGeom prst="rect">
            <a:avLst/>
          </a:prstGeom>
        </p:spPr>
      </p:pic>
      <p:pic>
        <p:nvPicPr>
          <p:cNvPr id="7" name="Picture 6"/>
          <p:cNvPicPr>
            <a:picLocks noChangeAspect="1"/>
          </p:cNvPicPr>
          <p:nvPr/>
        </p:nvPicPr>
        <p:blipFill>
          <a:blip r:embed="rId3"/>
          <a:stretch>
            <a:fillRect/>
          </a:stretch>
        </p:blipFill>
        <p:spPr>
          <a:xfrm>
            <a:off x="3231266" y="2627555"/>
            <a:ext cx="821723" cy="79224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3603" y="2607277"/>
            <a:ext cx="1298796" cy="7735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0638" y="3442719"/>
            <a:ext cx="1265036" cy="75979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3471" y="4277217"/>
            <a:ext cx="1265073" cy="35248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3470" y="4711868"/>
            <a:ext cx="1265074" cy="611179"/>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8910" y="2627554"/>
            <a:ext cx="1494041" cy="1464161"/>
          </a:xfrm>
          <a:prstGeom prst="rect">
            <a:avLst/>
          </a:prstGeom>
        </p:spPr>
      </p:pic>
      <p:sp>
        <p:nvSpPr>
          <p:cNvPr id="20" name="TextBox 19"/>
          <p:cNvSpPr txBox="1"/>
          <p:nvPr/>
        </p:nvSpPr>
        <p:spPr>
          <a:xfrm>
            <a:off x="493449" y="1412044"/>
            <a:ext cx="2016852" cy="615522"/>
          </a:xfrm>
          <a:prstGeom prst="rect">
            <a:avLst/>
          </a:prstGeom>
          <a:noFill/>
        </p:spPr>
        <p:txBody>
          <a:bodyPr wrap="none" lIns="179285" tIns="143428" rIns="179285" bIns="143428" rtlCol="0">
            <a:spAutoFit/>
          </a:bodyPr>
          <a:lstStyle/>
          <a:p>
            <a:pPr>
              <a:lnSpc>
                <a:spcPct val="90000"/>
              </a:lnSpc>
              <a:spcAft>
                <a:spcPts val="588"/>
              </a:spcAft>
            </a:pPr>
            <a:r>
              <a:rPr lang="nl-BE" sz="2353" dirty="0">
                <a:gradFill>
                  <a:gsLst>
                    <a:gs pos="2917">
                      <a:schemeClr val="tx1"/>
                    </a:gs>
                    <a:gs pos="30000">
                      <a:schemeClr val="tx1"/>
                    </a:gs>
                  </a:gsLst>
                  <a:lin ang="5400000" scaled="0"/>
                </a:gradFill>
              </a:rPr>
              <a:t>User-Centric</a:t>
            </a:r>
          </a:p>
        </p:txBody>
      </p:sp>
      <p:sp>
        <p:nvSpPr>
          <p:cNvPr id="21" name="TextBox 20"/>
          <p:cNvSpPr txBox="1"/>
          <p:nvPr/>
        </p:nvSpPr>
        <p:spPr>
          <a:xfrm>
            <a:off x="2834226" y="1412045"/>
            <a:ext cx="1598521" cy="941386"/>
          </a:xfrm>
          <a:prstGeom prst="rect">
            <a:avLst/>
          </a:prstGeom>
          <a:noFill/>
        </p:spPr>
        <p:txBody>
          <a:bodyPr wrap="none" lIns="179285" tIns="143428" rIns="179285" bIns="143428" rtlCol="0">
            <a:spAutoFit/>
          </a:bodyPr>
          <a:lstStyle/>
          <a:p>
            <a:pPr algn="ctr">
              <a:lnSpc>
                <a:spcPct val="90000"/>
              </a:lnSpc>
              <a:spcAft>
                <a:spcPts val="588"/>
              </a:spcAft>
            </a:pPr>
            <a:r>
              <a:rPr lang="nl-BE" sz="2353" dirty="0">
                <a:gradFill>
                  <a:gsLst>
                    <a:gs pos="2917">
                      <a:schemeClr val="tx1"/>
                    </a:gs>
                    <a:gs pos="30000">
                      <a:schemeClr val="tx1"/>
                    </a:gs>
                  </a:gsLst>
                  <a:lin ang="5400000" scaled="0"/>
                </a:gradFill>
              </a:rPr>
              <a:t>Identity</a:t>
            </a:r>
            <a:br>
              <a:rPr lang="nl-BE" sz="2353" dirty="0">
                <a:gradFill>
                  <a:gsLst>
                    <a:gs pos="2917">
                      <a:schemeClr val="tx1"/>
                    </a:gs>
                    <a:gs pos="30000">
                      <a:schemeClr val="tx1"/>
                    </a:gs>
                  </a:gsLst>
                  <a:lin ang="5400000" scaled="0"/>
                </a:gradFill>
              </a:rPr>
            </a:br>
            <a:r>
              <a:rPr lang="nl-BE" sz="2353" dirty="0">
                <a:gradFill>
                  <a:gsLst>
                    <a:gs pos="2917">
                      <a:schemeClr val="tx1"/>
                    </a:gs>
                    <a:gs pos="30000">
                      <a:schemeClr val="tx1"/>
                    </a:gs>
                  </a:gsLst>
                  <a:lin ang="5400000" scaled="0"/>
                </a:gradFill>
              </a:rPr>
              <a:t>Providers</a:t>
            </a:r>
          </a:p>
        </p:txBody>
      </p:sp>
      <p:sp>
        <p:nvSpPr>
          <p:cNvPr id="22" name="TextBox 21"/>
          <p:cNvSpPr txBox="1"/>
          <p:nvPr/>
        </p:nvSpPr>
        <p:spPr>
          <a:xfrm>
            <a:off x="7216531" y="1454609"/>
            <a:ext cx="1672696" cy="941386"/>
          </a:xfrm>
          <a:prstGeom prst="rect">
            <a:avLst/>
          </a:prstGeom>
          <a:noFill/>
        </p:spPr>
        <p:txBody>
          <a:bodyPr wrap="none" lIns="179285" tIns="143428" rIns="179285" bIns="143428" rtlCol="0">
            <a:spAutoFit/>
          </a:bodyPr>
          <a:lstStyle/>
          <a:p>
            <a:pPr algn="ctr">
              <a:lnSpc>
                <a:spcPct val="90000"/>
              </a:lnSpc>
              <a:spcAft>
                <a:spcPts val="588"/>
              </a:spcAft>
            </a:pPr>
            <a:r>
              <a:rPr lang="nl-BE" sz="2353" dirty="0">
                <a:gradFill>
                  <a:gsLst>
                    <a:gs pos="2917">
                      <a:schemeClr val="tx1"/>
                    </a:gs>
                    <a:gs pos="30000">
                      <a:schemeClr val="tx1"/>
                    </a:gs>
                  </a:gsLst>
                  <a:lin ang="5400000" scaled="0"/>
                </a:gradFill>
              </a:rPr>
              <a:t>Attribute</a:t>
            </a:r>
            <a:br>
              <a:rPr lang="nl-BE" sz="2353" dirty="0">
                <a:gradFill>
                  <a:gsLst>
                    <a:gs pos="2917">
                      <a:schemeClr val="tx1"/>
                    </a:gs>
                    <a:gs pos="30000">
                      <a:schemeClr val="tx1"/>
                    </a:gs>
                  </a:gsLst>
                  <a:lin ang="5400000" scaled="0"/>
                </a:gradFill>
              </a:rPr>
            </a:br>
            <a:r>
              <a:rPr lang="nl-BE" sz="2353" dirty="0">
                <a:gradFill>
                  <a:gsLst>
                    <a:gs pos="2917">
                      <a:schemeClr val="tx1"/>
                    </a:gs>
                    <a:gs pos="30000">
                      <a:schemeClr val="tx1"/>
                    </a:gs>
                  </a:gsLst>
                  <a:lin ang="5400000" scaled="0"/>
                </a:gradFill>
              </a:rPr>
              <a:t>Validators</a:t>
            </a:r>
          </a:p>
        </p:txBody>
      </p:sp>
      <p:sp>
        <p:nvSpPr>
          <p:cNvPr id="23" name="TextBox 22"/>
          <p:cNvSpPr txBox="1"/>
          <p:nvPr/>
        </p:nvSpPr>
        <p:spPr>
          <a:xfrm>
            <a:off x="5084208" y="1412045"/>
            <a:ext cx="1598521" cy="941386"/>
          </a:xfrm>
          <a:prstGeom prst="rect">
            <a:avLst/>
          </a:prstGeom>
          <a:noFill/>
        </p:spPr>
        <p:txBody>
          <a:bodyPr wrap="none" lIns="179285" tIns="143428" rIns="179285" bIns="143428" rtlCol="0">
            <a:spAutoFit/>
          </a:bodyPr>
          <a:lstStyle/>
          <a:p>
            <a:pPr algn="ctr">
              <a:lnSpc>
                <a:spcPct val="90000"/>
              </a:lnSpc>
              <a:spcAft>
                <a:spcPts val="588"/>
              </a:spcAft>
            </a:pPr>
            <a:r>
              <a:rPr lang="nl-BE" sz="2353" dirty="0">
                <a:gradFill>
                  <a:gsLst>
                    <a:gs pos="2917">
                      <a:schemeClr val="tx1"/>
                    </a:gs>
                    <a:gs pos="30000">
                      <a:schemeClr val="tx1"/>
                    </a:gs>
                  </a:gsLst>
                  <a:lin ang="5400000" scaled="0"/>
                </a:gradFill>
              </a:rPr>
              <a:t>Attribute</a:t>
            </a:r>
            <a:br>
              <a:rPr lang="nl-BE" sz="2353" dirty="0">
                <a:gradFill>
                  <a:gsLst>
                    <a:gs pos="2917">
                      <a:schemeClr val="tx1"/>
                    </a:gs>
                    <a:gs pos="30000">
                      <a:schemeClr val="tx1"/>
                    </a:gs>
                  </a:gsLst>
                  <a:lin ang="5400000" scaled="0"/>
                </a:gradFill>
              </a:rPr>
            </a:br>
            <a:r>
              <a:rPr lang="nl-BE" sz="2353" dirty="0">
                <a:gradFill>
                  <a:gsLst>
                    <a:gs pos="2917">
                      <a:schemeClr val="tx1"/>
                    </a:gs>
                    <a:gs pos="30000">
                      <a:schemeClr val="tx1"/>
                    </a:gs>
                  </a:gsLst>
                  <a:lin ang="5400000" scaled="0"/>
                </a:gradFill>
              </a:rPr>
              <a:t>Providers</a:t>
            </a:r>
          </a:p>
        </p:txBody>
      </p:sp>
      <p:sp>
        <p:nvSpPr>
          <p:cNvPr id="24" name="TextBox 23"/>
          <p:cNvSpPr txBox="1"/>
          <p:nvPr/>
        </p:nvSpPr>
        <p:spPr>
          <a:xfrm>
            <a:off x="119835" y="4414022"/>
            <a:ext cx="2741938" cy="853886"/>
          </a:xfrm>
          <a:prstGeom prst="rect">
            <a:avLst/>
          </a:prstGeom>
          <a:noFill/>
        </p:spPr>
        <p:txBody>
          <a:bodyPr wrap="none" lIns="179285" tIns="143428" rIns="179285" bIns="143428" rtlCol="0">
            <a:spAutoFit/>
          </a:bodyPr>
          <a:lstStyle/>
          <a:p>
            <a:pPr algn="ctr">
              <a:lnSpc>
                <a:spcPct val="90000"/>
              </a:lnSpc>
              <a:spcAft>
                <a:spcPts val="588"/>
              </a:spcAft>
            </a:pPr>
            <a:r>
              <a:rPr lang="nl-BE" sz="1765" dirty="0">
                <a:gradFill>
                  <a:gsLst>
                    <a:gs pos="2917">
                      <a:schemeClr val="tx1"/>
                    </a:gs>
                    <a:gs pos="30000">
                      <a:schemeClr val="tx1"/>
                    </a:gs>
                  </a:gsLst>
                  <a:lin ang="5400000" scaled="0"/>
                </a:gradFill>
              </a:rPr>
              <a:t>Communities of interest</a:t>
            </a:r>
          </a:p>
          <a:p>
            <a:pPr algn="ctr">
              <a:lnSpc>
                <a:spcPct val="90000"/>
              </a:lnSpc>
              <a:spcAft>
                <a:spcPts val="588"/>
              </a:spcAft>
            </a:pPr>
            <a:r>
              <a:rPr lang="nl-BE" sz="1765" dirty="0">
                <a:gradFill>
                  <a:gsLst>
                    <a:gs pos="2917">
                      <a:schemeClr val="tx1"/>
                    </a:gs>
                    <a:gs pos="30000">
                      <a:schemeClr val="tx1"/>
                    </a:gs>
                  </a:gsLst>
                  <a:lin ang="5400000" scaled="0"/>
                </a:gradFill>
              </a:rPr>
              <a:t>Bring your own Identity</a:t>
            </a:r>
          </a:p>
        </p:txBody>
      </p:sp>
      <p:sp>
        <p:nvSpPr>
          <p:cNvPr id="25" name="TextBox 24"/>
          <p:cNvSpPr txBox="1"/>
          <p:nvPr/>
        </p:nvSpPr>
        <p:spPr>
          <a:xfrm>
            <a:off x="2659705" y="4474829"/>
            <a:ext cx="2191476" cy="1173716"/>
          </a:xfrm>
          <a:prstGeom prst="rect">
            <a:avLst/>
          </a:prstGeom>
          <a:noFill/>
        </p:spPr>
        <p:txBody>
          <a:bodyPr wrap="none" lIns="179285" tIns="143428" rIns="179285" bIns="143428" rtlCol="0">
            <a:spAutoFit/>
          </a:bodyPr>
          <a:lstStyle/>
          <a:p>
            <a:pPr algn="ctr">
              <a:lnSpc>
                <a:spcPct val="90000"/>
              </a:lnSpc>
              <a:spcAft>
                <a:spcPts val="588"/>
              </a:spcAft>
            </a:pPr>
            <a:r>
              <a:rPr lang="nl-BE" sz="1765" dirty="0">
                <a:gradFill>
                  <a:gsLst>
                    <a:gs pos="2917">
                      <a:schemeClr val="tx1"/>
                    </a:gs>
                    <a:gs pos="30000">
                      <a:schemeClr val="tx1"/>
                    </a:gs>
                  </a:gsLst>
                  <a:lin ang="5400000" scaled="0"/>
                </a:gradFill>
              </a:rPr>
              <a:t>Financial institutes</a:t>
            </a:r>
          </a:p>
          <a:p>
            <a:pPr algn="ctr">
              <a:lnSpc>
                <a:spcPct val="90000"/>
              </a:lnSpc>
              <a:spcAft>
                <a:spcPts val="588"/>
              </a:spcAft>
            </a:pPr>
            <a:r>
              <a:rPr lang="nl-BE" sz="1765" dirty="0">
                <a:gradFill>
                  <a:gsLst>
                    <a:gs pos="2917">
                      <a:schemeClr val="tx1"/>
                    </a:gs>
                    <a:gs pos="30000">
                      <a:schemeClr val="tx1"/>
                    </a:gs>
                  </a:gsLst>
                  <a:lin ang="5400000" scaled="0"/>
                </a:gradFill>
              </a:rPr>
              <a:t>Governments</a:t>
            </a:r>
          </a:p>
          <a:p>
            <a:pPr algn="ctr">
              <a:lnSpc>
                <a:spcPct val="90000"/>
              </a:lnSpc>
              <a:spcAft>
                <a:spcPts val="588"/>
              </a:spcAft>
            </a:pPr>
            <a:r>
              <a:rPr lang="nl-BE" sz="1765" dirty="0">
                <a:gradFill>
                  <a:gsLst>
                    <a:gs pos="2917">
                      <a:schemeClr val="tx1"/>
                    </a:gs>
                    <a:gs pos="30000">
                      <a:schemeClr val="tx1"/>
                    </a:gs>
                  </a:gsLst>
                  <a:lin ang="5400000" scaled="0"/>
                </a:gradFill>
              </a:rPr>
              <a:t>Social</a:t>
            </a:r>
          </a:p>
        </p:txBody>
      </p:sp>
      <p:sp>
        <p:nvSpPr>
          <p:cNvPr id="27" name="TextBox 26"/>
          <p:cNvSpPr txBox="1"/>
          <p:nvPr/>
        </p:nvSpPr>
        <p:spPr>
          <a:xfrm>
            <a:off x="4897765" y="4517368"/>
            <a:ext cx="2318767" cy="853886"/>
          </a:xfrm>
          <a:prstGeom prst="rect">
            <a:avLst/>
          </a:prstGeom>
          <a:noFill/>
        </p:spPr>
        <p:txBody>
          <a:bodyPr wrap="none" lIns="179285" tIns="143428" rIns="179285" bIns="143428" rtlCol="0">
            <a:spAutoFit/>
          </a:bodyPr>
          <a:lstStyle/>
          <a:p>
            <a:pPr algn="ctr">
              <a:lnSpc>
                <a:spcPct val="90000"/>
              </a:lnSpc>
              <a:spcAft>
                <a:spcPts val="588"/>
              </a:spcAft>
            </a:pPr>
            <a:r>
              <a:rPr lang="nl-BE" sz="1765" dirty="0">
                <a:gradFill>
                  <a:gsLst>
                    <a:gs pos="2917">
                      <a:schemeClr val="tx1"/>
                    </a:gs>
                    <a:gs pos="30000">
                      <a:schemeClr val="tx1"/>
                    </a:gs>
                  </a:gsLst>
                  <a:lin ang="5400000" scaled="0"/>
                </a:gradFill>
              </a:rPr>
              <a:t>Authentic Sources</a:t>
            </a:r>
          </a:p>
          <a:p>
            <a:pPr algn="ctr">
              <a:lnSpc>
                <a:spcPct val="90000"/>
              </a:lnSpc>
              <a:spcAft>
                <a:spcPts val="588"/>
              </a:spcAft>
            </a:pPr>
            <a:r>
              <a:rPr lang="nl-BE" sz="1765" dirty="0">
                <a:gradFill>
                  <a:gsLst>
                    <a:gs pos="2917">
                      <a:schemeClr val="tx1"/>
                    </a:gs>
                    <a:gs pos="30000">
                      <a:schemeClr val="tx1"/>
                    </a:gs>
                  </a:gsLst>
                  <a:lin ang="5400000" scaled="0"/>
                </a:gradFill>
              </a:rPr>
              <a:t>Organizational data</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0311" y="3765112"/>
            <a:ext cx="373562" cy="336206"/>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44272" y="3754633"/>
            <a:ext cx="373661" cy="336296"/>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58332" y="3765112"/>
            <a:ext cx="373562" cy="336206"/>
          </a:xfrm>
          <a:prstGeom prst="rect">
            <a:avLst/>
          </a:prstGeom>
        </p:spPr>
      </p:pic>
      <p:sp>
        <p:nvSpPr>
          <p:cNvPr id="31" name="TextBox 30"/>
          <p:cNvSpPr txBox="1"/>
          <p:nvPr/>
        </p:nvSpPr>
        <p:spPr>
          <a:xfrm>
            <a:off x="1837982" y="5670062"/>
            <a:ext cx="8441334" cy="615522"/>
          </a:xfrm>
          <a:prstGeom prst="rect">
            <a:avLst/>
          </a:prstGeom>
          <a:noFill/>
        </p:spPr>
        <p:txBody>
          <a:bodyPr wrap="square" lIns="179285" tIns="143428" rIns="179285" bIns="143428" rtlCol="0">
            <a:spAutoFit/>
          </a:bodyPr>
          <a:lstStyle/>
          <a:p>
            <a:pPr algn="ctr">
              <a:lnSpc>
                <a:spcPct val="90000"/>
              </a:lnSpc>
              <a:spcAft>
                <a:spcPts val="588"/>
              </a:spcAft>
            </a:pPr>
            <a:r>
              <a:rPr lang="nl-BE" sz="2353" dirty="0">
                <a:gradFill>
                  <a:gsLst>
                    <a:gs pos="2917">
                      <a:schemeClr val="tx1"/>
                    </a:gs>
                    <a:gs pos="30000">
                      <a:schemeClr val="tx1"/>
                    </a:gs>
                  </a:gsLst>
                  <a:lin ang="5400000" scaled="0"/>
                </a:gradFill>
              </a:rPr>
              <a:t>Glued together by means of Trust Framework Policies</a:t>
            </a:r>
          </a:p>
        </p:txBody>
      </p:sp>
      <p:sp>
        <p:nvSpPr>
          <p:cNvPr id="26" name="TextBox 25"/>
          <p:cNvSpPr txBox="1"/>
          <p:nvPr/>
        </p:nvSpPr>
        <p:spPr>
          <a:xfrm>
            <a:off x="1837982" y="5998611"/>
            <a:ext cx="8441334" cy="615522"/>
          </a:xfrm>
          <a:prstGeom prst="rect">
            <a:avLst/>
          </a:prstGeom>
          <a:noFill/>
        </p:spPr>
        <p:txBody>
          <a:bodyPr wrap="square" lIns="179285" tIns="143428" rIns="179285" bIns="143428" rtlCol="0">
            <a:spAutoFit/>
          </a:bodyPr>
          <a:lstStyle/>
          <a:p>
            <a:pPr algn="ctr">
              <a:lnSpc>
                <a:spcPct val="90000"/>
              </a:lnSpc>
              <a:spcAft>
                <a:spcPts val="588"/>
              </a:spcAft>
            </a:pPr>
            <a:r>
              <a:rPr lang="nl-BE" sz="2353" dirty="0">
                <a:gradFill>
                  <a:gsLst>
                    <a:gs pos="2917">
                      <a:schemeClr val="tx1"/>
                    </a:gs>
                    <a:gs pos="30000">
                      <a:schemeClr val="tx1"/>
                    </a:gs>
                  </a:gsLst>
                  <a:lin ang="5400000" scaled="0"/>
                </a:gradFill>
              </a:rPr>
              <a:t>Ready to be consumed by Relying Parties/Service Providers </a:t>
            </a:r>
          </a:p>
        </p:txBody>
      </p:sp>
      <p:sp>
        <p:nvSpPr>
          <p:cNvPr id="33" name="TextBox 32"/>
          <p:cNvSpPr txBox="1"/>
          <p:nvPr/>
        </p:nvSpPr>
        <p:spPr>
          <a:xfrm>
            <a:off x="9522167" y="1262640"/>
            <a:ext cx="1790347" cy="1267233"/>
          </a:xfrm>
          <a:prstGeom prst="rect">
            <a:avLst/>
          </a:prstGeom>
          <a:noFill/>
        </p:spPr>
        <p:txBody>
          <a:bodyPr wrap="none" lIns="179285" tIns="143428" rIns="179285" bIns="143428" rtlCol="0">
            <a:spAutoFit/>
          </a:bodyPr>
          <a:lstStyle/>
          <a:p>
            <a:pPr algn="ctr">
              <a:lnSpc>
                <a:spcPct val="90000"/>
              </a:lnSpc>
              <a:spcAft>
                <a:spcPts val="588"/>
              </a:spcAft>
            </a:pPr>
            <a:r>
              <a:rPr lang="nl-BE" sz="2353" dirty="0" smtClean="0">
                <a:gradFill>
                  <a:gsLst>
                    <a:gs pos="2917">
                      <a:schemeClr val="tx1"/>
                    </a:gs>
                    <a:gs pos="30000">
                      <a:schemeClr val="tx1"/>
                    </a:gs>
                  </a:gsLst>
                  <a:lin ang="5400000" scaled="0"/>
                </a:gradFill>
              </a:rPr>
              <a:t>Identity</a:t>
            </a:r>
            <a:br>
              <a:rPr lang="nl-BE" sz="2353" dirty="0" smtClean="0">
                <a:gradFill>
                  <a:gsLst>
                    <a:gs pos="2917">
                      <a:schemeClr val="tx1"/>
                    </a:gs>
                    <a:gs pos="30000">
                      <a:schemeClr val="tx1"/>
                    </a:gs>
                  </a:gsLst>
                  <a:lin ang="5400000" scaled="0"/>
                </a:gradFill>
              </a:rPr>
            </a:br>
            <a:r>
              <a:rPr lang="nl-BE" sz="2353" dirty="0" smtClean="0">
                <a:gradFill>
                  <a:gsLst>
                    <a:gs pos="2917">
                      <a:schemeClr val="tx1"/>
                    </a:gs>
                    <a:gs pos="30000">
                      <a:schemeClr val="tx1"/>
                    </a:gs>
                  </a:gsLst>
                  <a:lin ang="5400000" scaled="0"/>
                </a:gradFill>
              </a:rPr>
              <a:t>Experience</a:t>
            </a:r>
            <a:br>
              <a:rPr lang="nl-BE" sz="2353" dirty="0" smtClean="0">
                <a:gradFill>
                  <a:gsLst>
                    <a:gs pos="2917">
                      <a:schemeClr val="tx1"/>
                    </a:gs>
                    <a:gs pos="30000">
                      <a:schemeClr val="tx1"/>
                    </a:gs>
                  </a:gsLst>
                  <a:lin ang="5400000" scaled="0"/>
                </a:gradFill>
              </a:rPr>
            </a:br>
            <a:r>
              <a:rPr lang="nl-BE" sz="2353" dirty="0" smtClean="0">
                <a:gradFill>
                  <a:gsLst>
                    <a:gs pos="2917">
                      <a:schemeClr val="tx1"/>
                    </a:gs>
                    <a:gs pos="30000">
                      <a:schemeClr val="tx1"/>
                    </a:gs>
                  </a:gsLst>
                  <a:lin ang="5400000" scaled="0"/>
                </a:gradFill>
              </a:rPr>
              <a:t>Engine</a:t>
            </a:r>
            <a:endParaRPr lang="nl-BE" sz="2353" dirty="0">
              <a:gradFill>
                <a:gsLst>
                  <a:gs pos="2917">
                    <a:schemeClr val="tx1"/>
                  </a:gs>
                  <a:gs pos="30000">
                    <a:schemeClr val="tx1"/>
                  </a:gs>
                </a:gsLst>
                <a:lin ang="5400000" scaled="0"/>
              </a:gradFill>
            </a:endParaRPr>
          </a:p>
        </p:txBody>
      </p:sp>
      <p:sp>
        <p:nvSpPr>
          <p:cNvPr id="34" name="TextBox 33"/>
          <p:cNvSpPr txBox="1"/>
          <p:nvPr/>
        </p:nvSpPr>
        <p:spPr>
          <a:xfrm>
            <a:off x="9632786" y="4549531"/>
            <a:ext cx="1916465" cy="853886"/>
          </a:xfrm>
          <a:prstGeom prst="rect">
            <a:avLst/>
          </a:prstGeom>
          <a:noFill/>
        </p:spPr>
        <p:txBody>
          <a:bodyPr wrap="none" lIns="179285" tIns="143428" rIns="179285" bIns="143428" rtlCol="0">
            <a:spAutoFit/>
          </a:bodyPr>
          <a:lstStyle/>
          <a:p>
            <a:pPr algn="ctr">
              <a:lnSpc>
                <a:spcPct val="90000"/>
              </a:lnSpc>
              <a:spcAft>
                <a:spcPts val="588"/>
              </a:spcAft>
            </a:pPr>
            <a:r>
              <a:rPr lang="nl-BE" sz="1765" dirty="0">
                <a:gradFill>
                  <a:gsLst>
                    <a:gs pos="2917">
                      <a:schemeClr val="tx1"/>
                    </a:gs>
                    <a:gs pos="30000">
                      <a:schemeClr val="tx1"/>
                    </a:gs>
                  </a:gsLst>
                  <a:lin ang="5400000" scaled="0"/>
                </a:gradFill>
              </a:rPr>
              <a:t>Orchestration</a:t>
            </a:r>
          </a:p>
          <a:p>
            <a:pPr algn="ctr">
              <a:lnSpc>
                <a:spcPct val="90000"/>
              </a:lnSpc>
              <a:spcAft>
                <a:spcPts val="588"/>
              </a:spcAft>
            </a:pPr>
            <a:r>
              <a:rPr lang="nl-BE" sz="1765" dirty="0">
                <a:gradFill>
                  <a:gsLst>
                    <a:gs pos="2917">
                      <a:schemeClr val="tx1"/>
                    </a:gs>
                    <a:gs pos="30000">
                      <a:schemeClr val="tx1"/>
                    </a:gs>
                  </a:gsLst>
                  <a:lin ang="5400000" scaled="0"/>
                </a:gradFill>
              </a:rPr>
              <a:t>Enforce policies</a:t>
            </a: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52237" y="2616220"/>
            <a:ext cx="2016309" cy="1391788"/>
          </a:xfrm>
          <a:prstGeom prst="rect">
            <a:avLst/>
          </a:prstGeom>
        </p:spPr>
      </p:pic>
    </p:spTree>
    <p:extLst>
      <p:ext uri="{BB962C8B-B14F-4D97-AF65-F5344CB8AC3E}">
        <p14:creationId xmlns:p14="http://schemas.microsoft.com/office/powerpoint/2010/main" val="5708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7" grpId="0"/>
      <p:bldP spid="31" grpId="0"/>
      <p:bldP spid="26"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1415772"/>
          </a:xfrm>
        </p:spPr>
        <p:txBody>
          <a:bodyPr/>
          <a:lstStyle/>
          <a:p>
            <a:r>
              <a:rPr lang="nl-BE" dirty="0" smtClean="0"/>
              <a:t>View XML Model</a:t>
            </a:r>
          </a:p>
          <a:p>
            <a:endParaRPr lang="en-US" dirty="0"/>
          </a:p>
        </p:txBody>
      </p:sp>
      <p:sp>
        <p:nvSpPr>
          <p:cNvPr id="3" name="Title 2"/>
          <p:cNvSpPr>
            <a:spLocks noGrp="1"/>
          </p:cNvSpPr>
          <p:nvPr>
            <p:ph type="title"/>
          </p:nvPr>
        </p:nvSpPr>
        <p:spPr/>
        <p:txBody>
          <a:bodyPr/>
          <a:lstStyle/>
          <a:p>
            <a:r>
              <a:rPr lang="en-US" dirty="0" err="1" smtClean="0"/>
              <a:t>IdentityServer</a:t>
            </a:r>
            <a:r>
              <a:rPr lang="en-US" dirty="0" smtClean="0"/>
              <a:t> - </a:t>
            </a:r>
            <a:r>
              <a:rPr lang="nl-BE" dirty="0" smtClean="0"/>
              <a:t>OWIN</a:t>
            </a:r>
            <a:endParaRPr lang="en-US" dirty="0"/>
          </a:p>
        </p:txBody>
      </p:sp>
      <p:sp>
        <p:nvSpPr>
          <p:cNvPr id="4" name="Rectangle 3"/>
          <p:cNvSpPr/>
          <p:nvPr/>
        </p:nvSpPr>
        <p:spPr>
          <a:xfrm>
            <a:off x="698654" y="1796396"/>
            <a:ext cx="8286371" cy="2585323"/>
          </a:xfrm>
          <a:prstGeom prst="rect">
            <a:avLst/>
          </a:prstGeom>
        </p:spPr>
        <p:txBody>
          <a:bodyPr wrap="none">
            <a:spAutoFit/>
          </a:bodyPr>
          <a:lstStyle/>
          <a:p>
            <a:endParaRPr lang="nl-BE" dirty="0" smtClean="0"/>
          </a:p>
          <a:p>
            <a:r>
              <a:rPr lang="en-US" dirty="0">
                <a:hlinkClick r:id="rId2"/>
              </a:rPr>
              <a:t>https://github.com/beejones/B2CDemoTools</a:t>
            </a:r>
            <a:r>
              <a:rPr lang="en-US" dirty="0" smtClean="0">
                <a:hlinkClick r:id="rId2"/>
              </a:rPr>
              <a:t>/</a:t>
            </a:r>
            <a:endParaRPr lang="en-US" dirty="0" smtClean="0"/>
          </a:p>
          <a:p>
            <a:r>
              <a:rPr lang="nl-BE" dirty="0"/>
              <a:t>	</a:t>
            </a:r>
            <a:r>
              <a:rPr lang="nl-BE" dirty="0" smtClean="0"/>
              <a:t>/B2CPolicies/</a:t>
            </a:r>
            <a:r>
              <a:rPr lang="en-US" dirty="0"/>
              <a:t>b2ccharm.onmicrosoft.com_B2C_1A_base_Extensions.xml </a:t>
            </a:r>
            <a:endParaRPr lang="en-US" dirty="0" smtClean="0"/>
          </a:p>
          <a:p>
            <a:endParaRPr lang="nl-BE" dirty="0"/>
          </a:p>
          <a:p>
            <a:r>
              <a:rPr lang="en-US" dirty="0"/>
              <a:t> &lt;</a:t>
            </a:r>
            <a:r>
              <a:rPr lang="en-US" dirty="0" err="1"/>
              <a:t>TechnicalProfile</a:t>
            </a:r>
            <a:r>
              <a:rPr lang="en-US" dirty="0"/>
              <a:t> Id="</a:t>
            </a:r>
            <a:r>
              <a:rPr lang="en-US" dirty="0" err="1"/>
              <a:t>IdentityServer</a:t>
            </a:r>
            <a:r>
              <a:rPr lang="en-US" dirty="0"/>
              <a:t>"&gt;</a:t>
            </a:r>
          </a:p>
          <a:p>
            <a:r>
              <a:rPr lang="en-US" dirty="0"/>
              <a:t>          &lt;</a:t>
            </a:r>
            <a:r>
              <a:rPr lang="en-US" dirty="0" err="1"/>
              <a:t>DisplayName</a:t>
            </a:r>
            <a:r>
              <a:rPr lang="en-US" dirty="0"/>
              <a:t>&gt;</a:t>
            </a:r>
            <a:r>
              <a:rPr lang="en-US" dirty="0" err="1"/>
              <a:t>IdentityServer</a:t>
            </a:r>
            <a:r>
              <a:rPr lang="en-US" dirty="0"/>
              <a:t>&lt;/</a:t>
            </a:r>
            <a:r>
              <a:rPr lang="en-US" dirty="0" err="1"/>
              <a:t>DisplayName</a:t>
            </a:r>
            <a:r>
              <a:rPr lang="en-US" dirty="0"/>
              <a:t>&gt;</a:t>
            </a:r>
          </a:p>
          <a:p>
            <a:r>
              <a:rPr lang="en-US" dirty="0"/>
              <a:t>          &lt;Description&gt;</a:t>
            </a:r>
            <a:r>
              <a:rPr lang="en-US" dirty="0" err="1"/>
              <a:t>IdentityServer</a:t>
            </a:r>
            <a:r>
              <a:rPr lang="en-US" dirty="0"/>
              <a:t>&lt;/Description&gt;</a:t>
            </a:r>
          </a:p>
          <a:p>
            <a:r>
              <a:rPr lang="en-US" dirty="0"/>
              <a:t>          &lt;Protocol Name="</a:t>
            </a:r>
            <a:r>
              <a:rPr lang="en-US" dirty="0" err="1"/>
              <a:t>OpenIdConnect</a:t>
            </a:r>
            <a:r>
              <a:rPr lang="en-US" dirty="0"/>
              <a:t>" /&gt;</a:t>
            </a:r>
          </a:p>
          <a:p>
            <a:r>
              <a:rPr lang="en-US" dirty="0"/>
              <a:t>          &lt;</a:t>
            </a:r>
            <a:r>
              <a:rPr lang="en-US" dirty="0" err="1"/>
              <a:t>OutputTokenFormat</a:t>
            </a:r>
            <a:r>
              <a:rPr lang="en-US" dirty="0"/>
              <a:t>&gt;JWT&lt;/</a:t>
            </a:r>
            <a:r>
              <a:rPr lang="en-US" dirty="0" err="1"/>
              <a:t>OutputTokenFormat</a:t>
            </a:r>
            <a:r>
              <a:rPr lang="en-US" dirty="0"/>
              <a:t>&gt;</a:t>
            </a:r>
          </a:p>
        </p:txBody>
      </p:sp>
    </p:spTree>
    <p:extLst>
      <p:ext uri="{BB962C8B-B14F-4D97-AF65-F5344CB8AC3E}">
        <p14:creationId xmlns:p14="http://schemas.microsoft.com/office/powerpoint/2010/main" val="280193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738664"/>
          </a:xfrm>
        </p:spPr>
        <p:txBody>
          <a:bodyPr/>
          <a:lstStyle/>
          <a:p>
            <a:r>
              <a:rPr lang="nl-BE" dirty="0" smtClean="0"/>
              <a:t>View XML Model - Metadata</a:t>
            </a:r>
          </a:p>
        </p:txBody>
      </p:sp>
      <p:sp>
        <p:nvSpPr>
          <p:cNvPr id="3" name="Title 2"/>
          <p:cNvSpPr>
            <a:spLocks noGrp="1"/>
          </p:cNvSpPr>
          <p:nvPr>
            <p:ph type="title"/>
          </p:nvPr>
        </p:nvSpPr>
        <p:spPr/>
        <p:txBody>
          <a:bodyPr/>
          <a:lstStyle/>
          <a:p>
            <a:r>
              <a:rPr lang="en-US" dirty="0" err="1" smtClean="0"/>
              <a:t>IdentityServer</a:t>
            </a:r>
            <a:r>
              <a:rPr lang="en-US" dirty="0" smtClean="0"/>
              <a:t> - </a:t>
            </a:r>
            <a:r>
              <a:rPr lang="nl-BE" dirty="0" smtClean="0"/>
              <a:t>OWIN</a:t>
            </a:r>
            <a:endParaRPr lang="en-US" dirty="0"/>
          </a:p>
        </p:txBody>
      </p:sp>
      <p:sp>
        <p:nvSpPr>
          <p:cNvPr id="4" name="Rectangle 3"/>
          <p:cNvSpPr/>
          <p:nvPr/>
        </p:nvSpPr>
        <p:spPr>
          <a:xfrm>
            <a:off x="10756" y="1796396"/>
            <a:ext cx="12203021" cy="3970318"/>
          </a:xfrm>
          <a:prstGeom prst="rect">
            <a:avLst/>
          </a:prstGeom>
        </p:spPr>
        <p:txBody>
          <a:bodyPr wrap="none">
            <a:spAutoFit/>
          </a:bodyPr>
          <a:lstStyle/>
          <a:p>
            <a:endParaRPr lang="nl-BE" dirty="0" smtClean="0"/>
          </a:p>
          <a:p>
            <a:r>
              <a:rPr lang="en-US" dirty="0"/>
              <a:t> &lt;Metadata&gt;</a:t>
            </a:r>
          </a:p>
          <a:p>
            <a:r>
              <a:rPr lang="en-US" dirty="0"/>
              <a:t>            &lt;Item Key="METADATA"&gt;http://b2cauth.azurewebsites.net/identity/.well-known/openid-configuration&lt;/Item&gt;</a:t>
            </a:r>
          </a:p>
          <a:p>
            <a:r>
              <a:rPr lang="en-US" dirty="0"/>
              <a:t>            &lt;Item Key="</a:t>
            </a:r>
            <a:r>
              <a:rPr lang="en-US" dirty="0" err="1"/>
              <a:t>ProviderName</a:t>
            </a:r>
            <a:r>
              <a:rPr lang="en-US" dirty="0"/>
              <a:t>"&gt;https://b2cauth.azurewebsites.net/identity&lt;/Item&gt;</a:t>
            </a:r>
          </a:p>
          <a:p>
            <a:r>
              <a:rPr lang="en-US" dirty="0"/>
              <a:t>            &lt;Item Key="</a:t>
            </a:r>
            <a:r>
              <a:rPr lang="en-US" dirty="0" err="1"/>
              <a:t>client_id</a:t>
            </a:r>
            <a:r>
              <a:rPr lang="en-US" dirty="0"/>
              <a:t>"&gt;https://</a:t>
            </a:r>
            <a:r>
              <a:rPr lang="en-US" dirty="0" smtClean="0"/>
              <a:t>login.microsoftonline.com/te/b2ccharm.onmicrosoft.com&lt;/</a:t>
            </a:r>
            <a:r>
              <a:rPr lang="en-US" dirty="0"/>
              <a:t>Item&gt;</a:t>
            </a:r>
          </a:p>
          <a:p>
            <a:r>
              <a:rPr lang="en-US" dirty="0"/>
              <a:t>            &lt;Item Key="</a:t>
            </a:r>
            <a:r>
              <a:rPr lang="en-US" dirty="0" err="1"/>
              <a:t>BearerTokenTransmissionMethod</a:t>
            </a:r>
            <a:r>
              <a:rPr lang="en-US" dirty="0"/>
              <a:t>"&gt;</a:t>
            </a:r>
            <a:r>
              <a:rPr lang="en-US" dirty="0" err="1"/>
              <a:t>AuthorizationHeader</a:t>
            </a:r>
            <a:r>
              <a:rPr lang="en-US" dirty="0"/>
              <a:t>&lt;/Item&gt;</a:t>
            </a:r>
          </a:p>
          <a:p>
            <a:r>
              <a:rPr lang="en-US" dirty="0"/>
              <a:t>            &lt;Item Key="scope"&gt;</a:t>
            </a:r>
            <a:r>
              <a:rPr lang="en-US" dirty="0" err="1"/>
              <a:t>openid</a:t>
            </a:r>
            <a:r>
              <a:rPr lang="en-US" dirty="0"/>
              <a:t> </a:t>
            </a:r>
            <a:r>
              <a:rPr lang="en-US" dirty="0" err="1"/>
              <a:t>userdetails</a:t>
            </a:r>
            <a:r>
              <a:rPr lang="en-US" dirty="0"/>
              <a:t>&lt;/Item&gt;</a:t>
            </a:r>
          </a:p>
          <a:p>
            <a:r>
              <a:rPr lang="en-US" dirty="0"/>
              <a:t>            &lt;Item Key="</a:t>
            </a:r>
            <a:r>
              <a:rPr lang="en-US" dirty="0" err="1"/>
              <a:t>HttpBinding</a:t>
            </a:r>
            <a:r>
              <a:rPr lang="en-US" dirty="0"/>
              <a:t>"&gt;POST&lt;/Item&gt;</a:t>
            </a:r>
          </a:p>
          <a:p>
            <a:r>
              <a:rPr lang="en-US" dirty="0"/>
              <a:t>            &lt;Item Key="</a:t>
            </a:r>
            <a:r>
              <a:rPr lang="en-US" dirty="0" err="1"/>
              <a:t>response_types</a:t>
            </a:r>
            <a:r>
              <a:rPr lang="en-US" dirty="0"/>
              <a:t>"&gt;code&lt;/Item&gt;</a:t>
            </a:r>
          </a:p>
          <a:p>
            <a:r>
              <a:rPr lang="en-US" dirty="0"/>
              <a:t>            &lt;Item Key="</a:t>
            </a:r>
            <a:r>
              <a:rPr lang="en-US" dirty="0" err="1"/>
              <a:t>IdTokenAudience</a:t>
            </a:r>
            <a:r>
              <a:rPr lang="en-US" dirty="0"/>
              <a:t>"&gt;https://login.microsoftonline.com/te/b2ccharm&lt;/Item&gt;</a:t>
            </a:r>
          </a:p>
          <a:p>
            <a:r>
              <a:rPr lang="en-US" dirty="0" smtClean="0"/>
              <a:t>&lt;/</a:t>
            </a:r>
            <a:r>
              <a:rPr lang="en-US" dirty="0"/>
              <a:t>Metadata</a:t>
            </a:r>
            <a:r>
              <a:rPr lang="en-US" dirty="0" smtClean="0"/>
              <a:t>&gt;</a:t>
            </a:r>
          </a:p>
          <a:p>
            <a:endParaRPr lang="nl-BE" dirty="0"/>
          </a:p>
          <a:p>
            <a:pPr marL="342900" indent="-342900">
              <a:buAutoNum type="arabicPeriod"/>
            </a:pPr>
            <a:r>
              <a:rPr lang="nl-BE" dirty="0" smtClean="0"/>
              <a:t>client_id needs to match your tenant</a:t>
            </a:r>
          </a:p>
          <a:p>
            <a:pPr marL="342900" indent="-342900">
              <a:buAutoNum type="arabicPeriod"/>
            </a:pPr>
            <a:r>
              <a:rPr lang="en-US" dirty="0" err="1" smtClean="0"/>
              <a:t>IdTokenAudience</a:t>
            </a:r>
            <a:r>
              <a:rPr lang="en-US" dirty="0" smtClean="0"/>
              <a:t> needs to match your </a:t>
            </a:r>
            <a:r>
              <a:rPr lang="en-US" dirty="0" err="1" smtClean="0"/>
              <a:t>client_id</a:t>
            </a:r>
            <a:endParaRPr lang="en-US" dirty="0"/>
          </a:p>
        </p:txBody>
      </p:sp>
    </p:spTree>
    <p:extLst>
      <p:ext uri="{BB962C8B-B14F-4D97-AF65-F5344CB8AC3E}">
        <p14:creationId xmlns:p14="http://schemas.microsoft.com/office/powerpoint/2010/main" val="165657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738664"/>
          </a:xfrm>
        </p:spPr>
        <p:txBody>
          <a:bodyPr/>
          <a:lstStyle/>
          <a:p>
            <a:r>
              <a:rPr lang="nl-BE" dirty="0" smtClean="0"/>
              <a:t>View XML Model </a:t>
            </a:r>
            <a:r>
              <a:rPr lang="nl-BE" smtClean="0"/>
              <a:t>- Transforms</a:t>
            </a:r>
            <a:endParaRPr lang="nl-BE" dirty="0" smtClean="0"/>
          </a:p>
        </p:txBody>
      </p:sp>
      <p:sp>
        <p:nvSpPr>
          <p:cNvPr id="3" name="Title 2"/>
          <p:cNvSpPr>
            <a:spLocks noGrp="1"/>
          </p:cNvSpPr>
          <p:nvPr>
            <p:ph type="title"/>
          </p:nvPr>
        </p:nvSpPr>
        <p:spPr/>
        <p:txBody>
          <a:bodyPr/>
          <a:lstStyle/>
          <a:p>
            <a:r>
              <a:rPr lang="en-US" dirty="0" err="1" smtClean="0"/>
              <a:t>IdentityServer</a:t>
            </a:r>
            <a:r>
              <a:rPr lang="en-US" dirty="0" smtClean="0"/>
              <a:t> - </a:t>
            </a:r>
            <a:r>
              <a:rPr lang="nl-BE" dirty="0" smtClean="0"/>
              <a:t>OWIN</a:t>
            </a:r>
            <a:endParaRPr lang="en-US" dirty="0"/>
          </a:p>
        </p:txBody>
      </p:sp>
      <p:sp>
        <p:nvSpPr>
          <p:cNvPr id="4" name="Rectangle 3"/>
          <p:cNvSpPr/>
          <p:nvPr/>
        </p:nvSpPr>
        <p:spPr>
          <a:xfrm>
            <a:off x="10756" y="1796396"/>
            <a:ext cx="10521150" cy="2031325"/>
          </a:xfrm>
          <a:prstGeom prst="rect">
            <a:avLst/>
          </a:prstGeom>
        </p:spPr>
        <p:txBody>
          <a:bodyPr wrap="none">
            <a:spAutoFit/>
          </a:bodyPr>
          <a:lstStyle/>
          <a:p>
            <a:endParaRPr lang="nl-BE" dirty="0" smtClean="0"/>
          </a:p>
          <a:p>
            <a:r>
              <a:rPr lang="en-US" dirty="0"/>
              <a:t>   &lt;</a:t>
            </a:r>
            <a:r>
              <a:rPr lang="en-US" dirty="0" err="1"/>
              <a:t>OutputClaimsTransformations</a:t>
            </a:r>
            <a:r>
              <a:rPr lang="en-US" dirty="0"/>
              <a:t>&gt;</a:t>
            </a:r>
          </a:p>
          <a:p>
            <a:r>
              <a:rPr lang="en-US" dirty="0"/>
              <a:t>            &lt;</a:t>
            </a:r>
            <a:r>
              <a:rPr lang="en-US" dirty="0" err="1"/>
              <a:t>OutputClaimsTransformation</a:t>
            </a:r>
            <a:r>
              <a:rPr lang="en-US" dirty="0"/>
              <a:t> </a:t>
            </a:r>
            <a:r>
              <a:rPr lang="en-US" dirty="0" err="1"/>
              <a:t>ReferenceId</a:t>
            </a:r>
            <a:r>
              <a:rPr lang="en-US" dirty="0"/>
              <a:t>="</a:t>
            </a:r>
            <a:r>
              <a:rPr lang="en-US" dirty="0" err="1"/>
              <a:t>CreateRandomUPNUserName</a:t>
            </a:r>
            <a:r>
              <a:rPr lang="en-US" dirty="0"/>
              <a:t>" /&gt;</a:t>
            </a:r>
          </a:p>
          <a:p>
            <a:r>
              <a:rPr lang="en-US" dirty="0"/>
              <a:t>            &lt;</a:t>
            </a:r>
            <a:r>
              <a:rPr lang="en-US" dirty="0" err="1"/>
              <a:t>OutputClaimsTransformation</a:t>
            </a:r>
            <a:r>
              <a:rPr lang="en-US" dirty="0"/>
              <a:t> </a:t>
            </a:r>
            <a:r>
              <a:rPr lang="en-US" dirty="0" err="1"/>
              <a:t>ReferenceId</a:t>
            </a:r>
            <a:r>
              <a:rPr lang="en-US" dirty="0"/>
              <a:t>="</a:t>
            </a:r>
            <a:r>
              <a:rPr lang="en-US" dirty="0" err="1"/>
              <a:t>CreateUserPrincipalName</a:t>
            </a:r>
            <a:r>
              <a:rPr lang="en-US" dirty="0"/>
              <a:t>" /&gt;</a:t>
            </a:r>
          </a:p>
          <a:p>
            <a:r>
              <a:rPr lang="en-US" dirty="0"/>
              <a:t>            &lt;</a:t>
            </a:r>
            <a:r>
              <a:rPr lang="en-US" dirty="0" err="1"/>
              <a:t>OutputClaimsTransformation</a:t>
            </a:r>
            <a:r>
              <a:rPr lang="en-US" dirty="0"/>
              <a:t> </a:t>
            </a:r>
            <a:r>
              <a:rPr lang="en-US" dirty="0" err="1"/>
              <a:t>ReferenceId</a:t>
            </a:r>
            <a:r>
              <a:rPr lang="en-US" dirty="0"/>
              <a:t>="</a:t>
            </a:r>
            <a:r>
              <a:rPr lang="en-US" dirty="0" err="1"/>
              <a:t>CreateAlternativeSecurityId</a:t>
            </a:r>
            <a:r>
              <a:rPr lang="en-US" dirty="0"/>
              <a:t>" /&gt;</a:t>
            </a:r>
          </a:p>
          <a:p>
            <a:r>
              <a:rPr lang="en-US" dirty="0"/>
              <a:t>            &lt;</a:t>
            </a:r>
            <a:r>
              <a:rPr lang="en-US" dirty="0" err="1"/>
              <a:t>OutputClaimsTransformation</a:t>
            </a:r>
            <a:r>
              <a:rPr lang="en-US" dirty="0"/>
              <a:t> </a:t>
            </a:r>
            <a:r>
              <a:rPr lang="en-US" dirty="0" err="1"/>
              <a:t>ReferenceId</a:t>
            </a:r>
            <a:r>
              <a:rPr lang="en-US" dirty="0"/>
              <a:t>="</a:t>
            </a:r>
            <a:r>
              <a:rPr lang="en-US" dirty="0" err="1"/>
              <a:t>CreateSubjectClaimFromAlternativeSecurityId</a:t>
            </a:r>
            <a:r>
              <a:rPr lang="en-US" dirty="0"/>
              <a:t>" /&gt;</a:t>
            </a:r>
          </a:p>
          <a:p>
            <a:r>
              <a:rPr lang="en-US" dirty="0"/>
              <a:t>   </a:t>
            </a:r>
            <a:r>
              <a:rPr lang="en-US" dirty="0" smtClean="0"/>
              <a:t>&lt;/</a:t>
            </a:r>
            <a:r>
              <a:rPr lang="en-US" dirty="0" err="1"/>
              <a:t>OutputClaimsTransformations</a:t>
            </a:r>
            <a:r>
              <a:rPr lang="en-US" dirty="0"/>
              <a:t>&gt;</a:t>
            </a:r>
          </a:p>
        </p:txBody>
      </p:sp>
    </p:spTree>
    <p:extLst>
      <p:ext uri="{BB962C8B-B14F-4D97-AF65-F5344CB8AC3E}">
        <p14:creationId xmlns:p14="http://schemas.microsoft.com/office/powerpoint/2010/main" val="210922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738664"/>
          </a:xfrm>
        </p:spPr>
        <p:txBody>
          <a:bodyPr/>
          <a:lstStyle/>
          <a:p>
            <a:r>
              <a:rPr lang="nl-BE" dirty="0" smtClean="0"/>
              <a:t>View XML Model - Claims</a:t>
            </a:r>
          </a:p>
        </p:txBody>
      </p:sp>
      <p:sp>
        <p:nvSpPr>
          <p:cNvPr id="3" name="Title 2"/>
          <p:cNvSpPr>
            <a:spLocks noGrp="1"/>
          </p:cNvSpPr>
          <p:nvPr>
            <p:ph type="title"/>
          </p:nvPr>
        </p:nvSpPr>
        <p:spPr/>
        <p:txBody>
          <a:bodyPr/>
          <a:lstStyle/>
          <a:p>
            <a:r>
              <a:rPr lang="en-US" dirty="0" err="1" smtClean="0"/>
              <a:t>IdentityServer</a:t>
            </a:r>
            <a:r>
              <a:rPr lang="en-US" dirty="0" smtClean="0"/>
              <a:t> - </a:t>
            </a:r>
            <a:r>
              <a:rPr lang="nl-BE" dirty="0" smtClean="0"/>
              <a:t>OWIN</a:t>
            </a:r>
            <a:endParaRPr lang="en-US" dirty="0"/>
          </a:p>
        </p:txBody>
      </p:sp>
      <p:sp>
        <p:nvSpPr>
          <p:cNvPr id="4" name="Rectangle 3"/>
          <p:cNvSpPr/>
          <p:nvPr/>
        </p:nvSpPr>
        <p:spPr>
          <a:xfrm>
            <a:off x="10756" y="1796396"/>
            <a:ext cx="12044516" cy="3416320"/>
          </a:xfrm>
          <a:prstGeom prst="rect">
            <a:avLst/>
          </a:prstGeom>
        </p:spPr>
        <p:txBody>
          <a:bodyPr wrap="none">
            <a:spAutoFit/>
          </a:bodyPr>
          <a:lstStyle/>
          <a:p>
            <a:endParaRPr lang="nl-BE" dirty="0" smtClean="0"/>
          </a:p>
          <a:p>
            <a:r>
              <a:rPr lang="en-US" dirty="0"/>
              <a:t>  &lt;</a:t>
            </a:r>
            <a:r>
              <a:rPr lang="en-US" dirty="0" err="1"/>
              <a:t>InputClaims</a:t>
            </a:r>
            <a:r>
              <a:rPr lang="en-US" dirty="0"/>
              <a:t> /&gt;</a:t>
            </a:r>
          </a:p>
          <a:p>
            <a:r>
              <a:rPr lang="en-US" dirty="0" smtClean="0"/>
              <a:t>&lt;</a:t>
            </a:r>
            <a:r>
              <a:rPr lang="en-US" dirty="0" err="1"/>
              <a:t>OutputClaims</a:t>
            </a:r>
            <a:r>
              <a:rPr lang="en-US" dirty="0"/>
              <a:t>&gt;</a:t>
            </a:r>
          </a:p>
          <a:p>
            <a:r>
              <a:rPr lang="en-US" dirty="0"/>
              <a:t>            &lt;</a:t>
            </a:r>
            <a:r>
              <a:rPr lang="en-US" dirty="0" err="1"/>
              <a:t>OutputClaim</a:t>
            </a:r>
            <a:r>
              <a:rPr lang="en-US" dirty="0"/>
              <a:t> </a:t>
            </a:r>
            <a:r>
              <a:rPr lang="en-US" dirty="0" err="1"/>
              <a:t>ClaimTypeReferenceId</a:t>
            </a:r>
            <a:r>
              <a:rPr lang="en-US" dirty="0"/>
              <a:t>="</a:t>
            </a:r>
            <a:r>
              <a:rPr lang="en-US" dirty="0" err="1"/>
              <a:t>userId</a:t>
            </a:r>
            <a:r>
              <a:rPr lang="en-US" dirty="0"/>
              <a:t>" </a:t>
            </a:r>
            <a:r>
              <a:rPr lang="en-US" dirty="0" err="1"/>
              <a:t>PartnerClaimType</a:t>
            </a:r>
            <a:r>
              <a:rPr lang="en-US" dirty="0"/>
              <a:t>="</a:t>
            </a:r>
            <a:r>
              <a:rPr lang="en-US" dirty="0" err="1"/>
              <a:t>oid</a:t>
            </a:r>
            <a:r>
              <a:rPr lang="en-US" dirty="0"/>
              <a:t>" /&gt;</a:t>
            </a:r>
          </a:p>
          <a:p>
            <a:r>
              <a:rPr lang="en-US" dirty="0"/>
              <a:t>            &lt;</a:t>
            </a:r>
            <a:r>
              <a:rPr lang="en-US" dirty="0" err="1"/>
              <a:t>OutputClaim</a:t>
            </a:r>
            <a:r>
              <a:rPr lang="en-US" dirty="0"/>
              <a:t> </a:t>
            </a:r>
            <a:r>
              <a:rPr lang="en-US" dirty="0" err="1"/>
              <a:t>ClaimTypeReferenceId</a:t>
            </a:r>
            <a:r>
              <a:rPr lang="en-US" dirty="0"/>
              <a:t>="</a:t>
            </a:r>
            <a:r>
              <a:rPr lang="en-US" dirty="0" err="1"/>
              <a:t>identityProvider</a:t>
            </a:r>
            <a:r>
              <a:rPr lang="en-US" dirty="0"/>
              <a:t>" </a:t>
            </a:r>
            <a:r>
              <a:rPr lang="en-US" dirty="0" err="1"/>
              <a:t>PartnerClaimType</a:t>
            </a:r>
            <a:r>
              <a:rPr lang="en-US" dirty="0"/>
              <a:t>="</a:t>
            </a:r>
            <a:r>
              <a:rPr lang="en-US" dirty="0" err="1"/>
              <a:t>idp</a:t>
            </a:r>
            <a:r>
              <a:rPr lang="en-US" dirty="0"/>
              <a:t>" </a:t>
            </a:r>
            <a:r>
              <a:rPr lang="en-US" dirty="0" err="1"/>
              <a:t>DefaultValue</a:t>
            </a:r>
            <a:r>
              <a:rPr lang="en-US" dirty="0"/>
              <a:t>="B2CAuth" /&gt;</a:t>
            </a:r>
          </a:p>
          <a:p>
            <a:r>
              <a:rPr lang="en-US" dirty="0"/>
              <a:t>            &lt;</a:t>
            </a:r>
            <a:r>
              <a:rPr lang="en-US" dirty="0" err="1"/>
              <a:t>OutputClaim</a:t>
            </a:r>
            <a:r>
              <a:rPr lang="en-US" dirty="0"/>
              <a:t> </a:t>
            </a:r>
            <a:r>
              <a:rPr lang="en-US" dirty="0" err="1"/>
              <a:t>ClaimTypeReferenceId</a:t>
            </a:r>
            <a:r>
              <a:rPr lang="en-US" dirty="0"/>
              <a:t>="</a:t>
            </a:r>
            <a:r>
              <a:rPr lang="en-US" dirty="0" err="1"/>
              <a:t>givenName</a:t>
            </a:r>
            <a:r>
              <a:rPr lang="en-US" dirty="0"/>
              <a:t>" </a:t>
            </a:r>
            <a:r>
              <a:rPr lang="en-US" dirty="0" err="1"/>
              <a:t>PartnerClaimType</a:t>
            </a:r>
            <a:r>
              <a:rPr lang="en-US" dirty="0"/>
              <a:t>="</a:t>
            </a:r>
            <a:r>
              <a:rPr lang="en-US" dirty="0" err="1"/>
              <a:t>given_name</a:t>
            </a:r>
            <a:r>
              <a:rPr lang="en-US" dirty="0"/>
              <a:t>" /&gt;</a:t>
            </a:r>
          </a:p>
          <a:p>
            <a:r>
              <a:rPr lang="en-US" dirty="0"/>
              <a:t>            &lt;</a:t>
            </a:r>
            <a:r>
              <a:rPr lang="en-US" dirty="0" err="1"/>
              <a:t>OutputClaim</a:t>
            </a:r>
            <a:r>
              <a:rPr lang="en-US" dirty="0"/>
              <a:t> </a:t>
            </a:r>
            <a:r>
              <a:rPr lang="en-US" dirty="0" err="1"/>
              <a:t>ClaimTypeReferenceId</a:t>
            </a:r>
            <a:r>
              <a:rPr lang="en-US" dirty="0"/>
              <a:t>="surname" </a:t>
            </a:r>
            <a:r>
              <a:rPr lang="en-US" dirty="0" err="1"/>
              <a:t>PartnerClaimType</a:t>
            </a:r>
            <a:r>
              <a:rPr lang="en-US" dirty="0"/>
              <a:t>="</a:t>
            </a:r>
            <a:r>
              <a:rPr lang="en-US" dirty="0" err="1"/>
              <a:t>family_name</a:t>
            </a:r>
            <a:r>
              <a:rPr lang="en-US" dirty="0"/>
              <a:t>" /&gt;</a:t>
            </a:r>
          </a:p>
          <a:p>
            <a:r>
              <a:rPr lang="en-US" dirty="0"/>
              <a:t>            &lt;</a:t>
            </a:r>
            <a:r>
              <a:rPr lang="en-US" dirty="0" err="1"/>
              <a:t>OutputClaim</a:t>
            </a:r>
            <a:r>
              <a:rPr lang="en-US" dirty="0"/>
              <a:t> </a:t>
            </a:r>
            <a:r>
              <a:rPr lang="en-US" dirty="0" err="1"/>
              <a:t>ClaimTypeReferenceId</a:t>
            </a:r>
            <a:r>
              <a:rPr lang="en-US" dirty="0"/>
              <a:t>="email" /&gt;</a:t>
            </a:r>
          </a:p>
          <a:p>
            <a:r>
              <a:rPr lang="en-US" dirty="0"/>
              <a:t>            &lt;</a:t>
            </a:r>
            <a:r>
              <a:rPr lang="en-US" dirty="0" err="1"/>
              <a:t>OutputClaim</a:t>
            </a:r>
            <a:r>
              <a:rPr lang="en-US" dirty="0"/>
              <a:t> </a:t>
            </a:r>
            <a:r>
              <a:rPr lang="en-US" dirty="0" err="1"/>
              <a:t>ClaimTypeReferenceId</a:t>
            </a:r>
            <a:r>
              <a:rPr lang="en-US" dirty="0"/>
              <a:t>="</a:t>
            </a:r>
            <a:r>
              <a:rPr lang="en-US" dirty="0" err="1"/>
              <a:t>displayName</a:t>
            </a:r>
            <a:r>
              <a:rPr lang="en-US" dirty="0"/>
              <a:t>" </a:t>
            </a:r>
            <a:r>
              <a:rPr lang="en-US" dirty="0" err="1"/>
              <a:t>PartnerClaimType</a:t>
            </a:r>
            <a:r>
              <a:rPr lang="en-US" dirty="0"/>
              <a:t>="name" /&gt;</a:t>
            </a:r>
          </a:p>
          <a:p>
            <a:r>
              <a:rPr lang="en-US" dirty="0"/>
              <a:t>            &lt;</a:t>
            </a:r>
            <a:r>
              <a:rPr lang="en-US" dirty="0" err="1"/>
              <a:t>OutputClaim</a:t>
            </a:r>
            <a:r>
              <a:rPr lang="en-US" dirty="0"/>
              <a:t> </a:t>
            </a:r>
            <a:r>
              <a:rPr lang="en-US" dirty="0" err="1"/>
              <a:t>ClaimTypeReferenceId</a:t>
            </a:r>
            <a:r>
              <a:rPr lang="en-US" dirty="0"/>
              <a:t>="sub" Required="true" /&gt;</a:t>
            </a:r>
          </a:p>
          <a:p>
            <a:r>
              <a:rPr lang="en-US" dirty="0"/>
              <a:t>            &lt;</a:t>
            </a:r>
            <a:r>
              <a:rPr lang="en-US" dirty="0" err="1"/>
              <a:t>OutputClaim</a:t>
            </a:r>
            <a:r>
              <a:rPr lang="en-US" dirty="0"/>
              <a:t> </a:t>
            </a:r>
            <a:r>
              <a:rPr lang="en-US" dirty="0" err="1"/>
              <a:t>ClaimTypeReferenceId</a:t>
            </a:r>
            <a:r>
              <a:rPr lang="en-US" dirty="0"/>
              <a:t>="</a:t>
            </a:r>
            <a:r>
              <a:rPr lang="en-US" dirty="0" err="1"/>
              <a:t>authenticationSource</a:t>
            </a:r>
            <a:r>
              <a:rPr lang="en-US" dirty="0"/>
              <a:t>" </a:t>
            </a:r>
            <a:r>
              <a:rPr lang="en-US" dirty="0" err="1"/>
              <a:t>DefaultValue</a:t>
            </a:r>
            <a:r>
              <a:rPr lang="en-US" dirty="0"/>
              <a:t>="</a:t>
            </a:r>
            <a:r>
              <a:rPr lang="en-US" dirty="0" err="1"/>
              <a:t>socialIdpAuthentication</a:t>
            </a:r>
            <a:r>
              <a:rPr lang="en-US" dirty="0"/>
              <a:t>" /&gt;</a:t>
            </a:r>
          </a:p>
          <a:p>
            <a:r>
              <a:rPr lang="en-US" dirty="0" smtClean="0"/>
              <a:t>&lt;/</a:t>
            </a:r>
            <a:r>
              <a:rPr lang="en-US" dirty="0" err="1"/>
              <a:t>OutputClaims</a:t>
            </a:r>
            <a:r>
              <a:rPr lang="en-US" dirty="0"/>
              <a:t>&gt;</a:t>
            </a:r>
          </a:p>
        </p:txBody>
      </p:sp>
    </p:spTree>
    <p:extLst>
      <p:ext uri="{BB962C8B-B14F-4D97-AF65-F5344CB8AC3E}">
        <p14:creationId xmlns:p14="http://schemas.microsoft.com/office/powerpoint/2010/main" val="37702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nl-BE" dirty="0" smtClean="0"/>
              <a:t>Add IdentityServer to User Journey</a:t>
            </a:r>
            <a:endParaRPr lang="en-US" dirty="0"/>
          </a:p>
        </p:txBody>
      </p:sp>
      <p:sp>
        <p:nvSpPr>
          <p:cNvPr id="4" name="Rectangle 3"/>
          <p:cNvSpPr/>
          <p:nvPr/>
        </p:nvSpPr>
        <p:spPr>
          <a:xfrm>
            <a:off x="-131857" y="1796396"/>
            <a:ext cx="12556964" cy="4524315"/>
          </a:xfrm>
          <a:prstGeom prst="rect">
            <a:avLst/>
          </a:prstGeom>
        </p:spPr>
        <p:txBody>
          <a:bodyPr wrap="none">
            <a:spAutoFit/>
          </a:bodyPr>
          <a:lstStyle/>
          <a:p>
            <a:r>
              <a:rPr lang="en-US" dirty="0"/>
              <a:t>  &lt;</a:t>
            </a:r>
            <a:r>
              <a:rPr lang="en-US" dirty="0" err="1"/>
              <a:t>OrchestrationStep</a:t>
            </a:r>
            <a:r>
              <a:rPr lang="en-US" dirty="0"/>
              <a:t> Order="1" Type="</a:t>
            </a:r>
            <a:r>
              <a:rPr lang="en-US" dirty="0" err="1"/>
              <a:t>CombinedSignInAndSignUp</a:t>
            </a:r>
            <a:r>
              <a:rPr lang="en-US" dirty="0"/>
              <a:t>" </a:t>
            </a:r>
            <a:r>
              <a:rPr lang="en-US" dirty="0" err="1"/>
              <a:t>ContentDefinitionReferenceId</a:t>
            </a:r>
            <a:r>
              <a:rPr lang="en-US" dirty="0"/>
              <a:t>="</a:t>
            </a:r>
            <a:r>
              <a:rPr lang="en-US" dirty="0" err="1"/>
              <a:t>api.signuporsignin</a:t>
            </a:r>
            <a:r>
              <a:rPr lang="en-US" dirty="0"/>
              <a:t>"&gt;</a:t>
            </a:r>
          </a:p>
          <a:p>
            <a:r>
              <a:rPr lang="en-US" dirty="0"/>
              <a:t>          &lt;</a:t>
            </a:r>
            <a:r>
              <a:rPr lang="en-US" dirty="0" err="1"/>
              <a:t>ClaimsProviderSelections</a:t>
            </a:r>
            <a:r>
              <a:rPr lang="en-US" dirty="0"/>
              <a:t>&gt;</a:t>
            </a:r>
          </a:p>
          <a:p>
            <a:r>
              <a:rPr lang="en-US" dirty="0"/>
              <a:t>            &lt;</a:t>
            </a:r>
            <a:r>
              <a:rPr lang="en-US" dirty="0" err="1"/>
              <a:t>ClaimsProviderSelection</a:t>
            </a:r>
            <a:r>
              <a:rPr lang="en-US" dirty="0"/>
              <a:t> </a:t>
            </a:r>
            <a:r>
              <a:rPr lang="en-US" dirty="0" err="1"/>
              <a:t>TargetClaimsExchangeId</a:t>
            </a:r>
            <a:r>
              <a:rPr lang="en-US" dirty="0"/>
              <a:t>="</a:t>
            </a:r>
            <a:r>
              <a:rPr lang="en-US" dirty="0" err="1"/>
              <a:t>FacebookExchange</a:t>
            </a:r>
            <a:r>
              <a:rPr lang="en-US" dirty="0"/>
              <a:t>" /&gt;</a:t>
            </a:r>
          </a:p>
          <a:p>
            <a:r>
              <a:rPr lang="en-US" dirty="0"/>
              <a:t>            &lt;</a:t>
            </a:r>
            <a:r>
              <a:rPr lang="en-US" dirty="0" err="1"/>
              <a:t>ClaimsProviderSelection</a:t>
            </a:r>
            <a:r>
              <a:rPr lang="en-US" dirty="0"/>
              <a:t> </a:t>
            </a:r>
            <a:r>
              <a:rPr lang="en-US" dirty="0" err="1"/>
              <a:t>TargetClaimsExchangeId</a:t>
            </a:r>
            <a:r>
              <a:rPr lang="en-US" dirty="0"/>
              <a:t>="</a:t>
            </a:r>
            <a:r>
              <a:rPr lang="en-US" dirty="0" err="1"/>
              <a:t>SignUpWithLogonEmailExchange</a:t>
            </a:r>
            <a:r>
              <a:rPr lang="en-US" dirty="0"/>
              <a:t>" /&gt;</a:t>
            </a:r>
          </a:p>
          <a:p>
            <a:r>
              <a:rPr lang="en-US" dirty="0"/>
              <a:t>            &lt;</a:t>
            </a:r>
            <a:r>
              <a:rPr lang="en-US" dirty="0" err="1"/>
              <a:t>ClaimsProviderSelection</a:t>
            </a:r>
            <a:r>
              <a:rPr lang="en-US" dirty="0"/>
              <a:t> </a:t>
            </a:r>
            <a:r>
              <a:rPr lang="en-US" dirty="0" err="1"/>
              <a:t>TargetClaimsExchangeId</a:t>
            </a:r>
            <a:r>
              <a:rPr lang="en-US" dirty="0"/>
              <a:t>="</a:t>
            </a:r>
            <a:r>
              <a:rPr lang="en-US" dirty="0" err="1">
                <a:solidFill>
                  <a:schemeClr val="accent1">
                    <a:lumMod val="25000"/>
                    <a:lumOff val="75000"/>
                  </a:schemeClr>
                </a:solidFill>
              </a:rPr>
              <a:t>IdentifyServerExchange</a:t>
            </a:r>
            <a:r>
              <a:rPr lang="en-US" dirty="0"/>
              <a:t>" /&gt;</a:t>
            </a:r>
          </a:p>
          <a:p>
            <a:r>
              <a:rPr lang="en-US" dirty="0"/>
              <a:t>          &lt;/</a:t>
            </a:r>
            <a:r>
              <a:rPr lang="en-US" dirty="0" err="1"/>
              <a:t>ClaimsProviderSelections</a:t>
            </a:r>
            <a:r>
              <a:rPr lang="en-US" dirty="0"/>
              <a:t>&gt;</a:t>
            </a:r>
          </a:p>
          <a:p>
            <a:r>
              <a:rPr lang="en-US" dirty="0"/>
              <a:t> </a:t>
            </a:r>
            <a:r>
              <a:rPr lang="en-US" dirty="0" smtClean="0"/>
              <a:t> </a:t>
            </a:r>
            <a:r>
              <a:rPr lang="en-US" dirty="0"/>
              <a:t>&lt;/</a:t>
            </a:r>
            <a:r>
              <a:rPr lang="en-US" dirty="0" err="1"/>
              <a:t>OrchestrationStep</a:t>
            </a:r>
            <a:r>
              <a:rPr lang="en-US" dirty="0"/>
              <a:t>&gt;</a:t>
            </a:r>
          </a:p>
          <a:p>
            <a:endParaRPr lang="en-US" dirty="0"/>
          </a:p>
          <a:p>
            <a:r>
              <a:rPr lang="en-US" dirty="0" smtClean="0"/>
              <a:t> &lt;</a:t>
            </a:r>
            <a:r>
              <a:rPr lang="en-US" dirty="0" err="1" smtClean="0"/>
              <a:t>OrchestrationStep</a:t>
            </a:r>
            <a:r>
              <a:rPr lang="en-US" dirty="0" smtClean="0"/>
              <a:t> </a:t>
            </a:r>
            <a:r>
              <a:rPr lang="en-US" dirty="0"/>
              <a:t>Order="2" Type="</a:t>
            </a:r>
            <a:r>
              <a:rPr lang="en-US" dirty="0" err="1"/>
              <a:t>ClaimsExchange</a:t>
            </a:r>
            <a:r>
              <a:rPr lang="en-US" dirty="0"/>
              <a:t>"&gt;</a:t>
            </a:r>
          </a:p>
          <a:p>
            <a:r>
              <a:rPr lang="en-US" dirty="0"/>
              <a:t> </a:t>
            </a:r>
            <a:r>
              <a:rPr lang="en-US" dirty="0" smtClean="0"/>
              <a:t>  &lt;</a:t>
            </a:r>
            <a:r>
              <a:rPr lang="en-US" dirty="0" err="1" smtClean="0"/>
              <a:t>ClaimsExchanges</a:t>
            </a:r>
            <a:r>
              <a:rPr lang="en-US" dirty="0"/>
              <a:t>&gt;</a:t>
            </a:r>
          </a:p>
          <a:p>
            <a:r>
              <a:rPr lang="en-US" dirty="0"/>
              <a:t>            &lt;</a:t>
            </a:r>
            <a:r>
              <a:rPr lang="en-US" dirty="0" err="1"/>
              <a:t>ClaimsExchange</a:t>
            </a:r>
            <a:r>
              <a:rPr lang="en-US" dirty="0"/>
              <a:t> Id="</a:t>
            </a:r>
            <a:r>
              <a:rPr lang="en-US" dirty="0" err="1"/>
              <a:t>FacebookExchange</a:t>
            </a:r>
            <a:r>
              <a:rPr lang="en-US" dirty="0"/>
              <a:t>" </a:t>
            </a:r>
            <a:r>
              <a:rPr lang="en-US" dirty="0" err="1"/>
              <a:t>TechnicalProfileReferenceId</a:t>
            </a:r>
            <a:r>
              <a:rPr lang="en-US" dirty="0"/>
              <a:t>="Facebook-OAUTH" /&gt;</a:t>
            </a:r>
          </a:p>
          <a:p>
            <a:r>
              <a:rPr lang="en-US" dirty="0"/>
              <a:t>            &lt;</a:t>
            </a:r>
            <a:r>
              <a:rPr lang="en-US" dirty="0" err="1"/>
              <a:t>ClaimsExchange</a:t>
            </a:r>
            <a:r>
              <a:rPr lang="en-US" dirty="0"/>
              <a:t> Id="</a:t>
            </a:r>
            <a:r>
              <a:rPr lang="en-US" dirty="0" err="1"/>
              <a:t>SignUpWithLogonEmailExchange</a:t>
            </a:r>
            <a:r>
              <a:rPr lang="en-US" dirty="0"/>
              <a:t>" </a:t>
            </a:r>
            <a:r>
              <a:rPr lang="en-US" dirty="0" smtClean="0"/>
              <a:t/>
            </a:r>
            <a:br>
              <a:rPr lang="en-US" dirty="0" smtClean="0"/>
            </a:br>
            <a:r>
              <a:rPr lang="en-US" dirty="0" smtClean="0"/>
              <a:t>			</a:t>
            </a:r>
            <a:r>
              <a:rPr lang="en-US" dirty="0" err="1" smtClean="0"/>
              <a:t>TechnicalProfileReferenceId</a:t>
            </a:r>
            <a:r>
              <a:rPr lang="en-US" dirty="0"/>
              <a:t>="</a:t>
            </a:r>
            <a:r>
              <a:rPr lang="en-US" dirty="0" err="1"/>
              <a:t>LocalAccountSignUpWithLogonEmail</a:t>
            </a:r>
            <a:r>
              <a:rPr lang="en-US" dirty="0"/>
              <a:t>" /&gt;</a:t>
            </a:r>
          </a:p>
          <a:p>
            <a:r>
              <a:rPr lang="en-US" dirty="0"/>
              <a:t>            &lt;</a:t>
            </a:r>
            <a:r>
              <a:rPr lang="en-US" dirty="0" err="1"/>
              <a:t>ClaimsExchange</a:t>
            </a:r>
            <a:r>
              <a:rPr lang="en-US" dirty="0"/>
              <a:t> Id="</a:t>
            </a:r>
            <a:r>
              <a:rPr lang="en-US" dirty="0" err="1">
                <a:solidFill>
                  <a:schemeClr val="accent1">
                    <a:lumMod val="25000"/>
                    <a:lumOff val="75000"/>
                  </a:schemeClr>
                </a:solidFill>
              </a:rPr>
              <a:t>IdentifyServerExchange</a:t>
            </a:r>
            <a:r>
              <a:rPr lang="en-US" dirty="0"/>
              <a:t>" </a:t>
            </a:r>
            <a:r>
              <a:rPr lang="en-US" dirty="0" err="1"/>
              <a:t>TechnicalProfileReferenceId</a:t>
            </a:r>
            <a:r>
              <a:rPr lang="en-US" dirty="0"/>
              <a:t>="</a:t>
            </a:r>
            <a:r>
              <a:rPr lang="en-US" dirty="0" err="1"/>
              <a:t>IdentityServer</a:t>
            </a:r>
            <a:r>
              <a:rPr lang="en-US" dirty="0"/>
              <a:t>" /&gt;</a:t>
            </a:r>
          </a:p>
          <a:p>
            <a:r>
              <a:rPr lang="en-US" dirty="0" smtClean="0"/>
              <a:t>   &lt;/</a:t>
            </a:r>
            <a:r>
              <a:rPr lang="en-US" dirty="0" err="1"/>
              <a:t>ClaimsExchanges</a:t>
            </a:r>
            <a:r>
              <a:rPr lang="en-US" dirty="0"/>
              <a:t>&gt;</a:t>
            </a:r>
          </a:p>
          <a:p>
            <a:r>
              <a:rPr lang="en-US" dirty="0" smtClean="0"/>
              <a:t> &lt;/</a:t>
            </a:r>
            <a:r>
              <a:rPr lang="en-US" dirty="0" err="1"/>
              <a:t>OrchestrationStep</a:t>
            </a:r>
            <a:r>
              <a:rPr lang="en-US" dirty="0"/>
              <a:t>&gt;</a:t>
            </a:r>
          </a:p>
        </p:txBody>
      </p:sp>
    </p:spTree>
    <p:extLst>
      <p:ext uri="{BB962C8B-B14F-4D97-AF65-F5344CB8AC3E}">
        <p14:creationId xmlns:p14="http://schemas.microsoft.com/office/powerpoint/2010/main" val="373640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 </a:t>
            </a:r>
            <a:br>
              <a:rPr lang="en-US" dirty="0" smtClean="0"/>
            </a:br>
            <a:r>
              <a:rPr lang="en-US" dirty="0" smtClean="0"/>
              <a:t>15 mins</a:t>
            </a:r>
            <a:endParaRPr lang="en-US" dirty="0"/>
          </a:p>
        </p:txBody>
      </p:sp>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41281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2092881"/>
          </a:xfrm>
        </p:spPr>
        <p:txBody>
          <a:bodyPr/>
          <a:lstStyle/>
          <a:p>
            <a:endParaRPr lang="nl-BE" dirty="0" smtClean="0"/>
          </a:p>
          <a:p>
            <a:endParaRPr lang="nl-BE" dirty="0"/>
          </a:p>
          <a:p>
            <a:endParaRPr lang="en-US" dirty="0"/>
          </a:p>
        </p:txBody>
      </p:sp>
      <p:sp>
        <p:nvSpPr>
          <p:cNvPr id="3" name="Title 2"/>
          <p:cNvSpPr>
            <a:spLocks noGrp="1"/>
          </p:cNvSpPr>
          <p:nvPr>
            <p:ph type="title"/>
          </p:nvPr>
        </p:nvSpPr>
        <p:spPr/>
        <p:txBody>
          <a:bodyPr/>
          <a:lstStyle/>
          <a:p>
            <a:r>
              <a:rPr lang="nl-BE" dirty="0"/>
              <a:t>Add input claims </a:t>
            </a:r>
            <a:r>
              <a:rPr lang="nl-BE" dirty="0" smtClean="0"/>
              <a:t>into the user journey</a:t>
            </a:r>
            <a:endParaRPr lang="en-US" dirty="0"/>
          </a:p>
        </p:txBody>
      </p:sp>
      <p:sp>
        <p:nvSpPr>
          <p:cNvPr id="4" name="Text Placeholder 1"/>
          <p:cNvSpPr txBox="1">
            <a:spLocks/>
          </p:cNvSpPr>
          <p:nvPr/>
        </p:nvSpPr>
        <p:spPr>
          <a:xfrm>
            <a:off x="269240" y="1189178"/>
            <a:ext cx="11653523"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BE" dirty="0" smtClean="0"/>
              <a:t>Client Authentication</a:t>
            </a:r>
            <a:endParaRPr lang="en-US" dirty="0"/>
          </a:p>
        </p:txBody>
      </p:sp>
      <p:sp>
        <p:nvSpPr>
          <p:cNvPr id="5" name="Rectangle 4"/>
          <p:cNvSpPr/>
          <p:nvPr/>
        </p:nvSpPr>
        <p:spPr>
          <a:xfrm>
            <a:off x="698654" y="1796396"/>
            <a:ext cx="8880444" cy="5632311"/>
          </a:xfrm>
          <a:prstGeom prst="rect">
            <a:avLst/>
          </a:prstGeom>
        </p:spPr>
        <p:txBody>
          <a:bodyPr wrap="none">
            <a:spAutoFit/>
          </a:bodyPr>
          <a:lstStyle/>
          <a:p>
            <a:r>
              <a:rPr lang="en-US" dirty="0" err="1" smtClean="0"/>
              <a:t>client_assertion_type</a:t>
            </a:r>
            <a:r>
              <a:rPr lang="en-US" dirty="0"/>
              <a:t>: Must be </a:t>
            </a:r>
            <a:r>
              <a:rPr lang="en-US" dirty="0" smtClean="0"/>
              <a:t>‘</a:t>
            </a:r>
            <a:r>
              <a:rPr lang="en-US" dirty="0" err="1" smtClean="0"/>
              <a:t>urn:ietf:params:oauth:client-assertion-type:jwt-bearer</a:t>
            </a:r>
            <a:r>
              <a:rPr lang="en-US" dirty="0" smtClean="0"/>
              <a:t>’</a:t>
            </a:r>
          </a:p>
          <a:p>
            <a:r>
              <a:rPr lang="en-US" dirty="0" err="1" smtClean="0"/>
              <a:t>client_assertion</a:t>
            </a:r>
            <a:r>
              <a:rPr lang="en-US" dirty="0" smtClean="0"/>
              <a:t>: JWT signed by means of the a key referenced by </a:t>
            </a:r>
            <a:r>
              <a:rPr lang="en-US" dirty="0" err="1" smtClean="0"/>
              <a:t>client_secret</a:t>
            </a:r>
            <a:endParaRPr lang="en-US" dirty="0" smtClean="0"/>
          </a:p>
          <a:p>
            <a:r>
              <a:rPr lang="nl-BE" dirty="0" smtClean="0"/>
              <a:t>JWT can contain additional claims which can be used in user journeys</a:t>
            </a:r>
          </a:p>
          <a:p>
            <a:r>
              <a:rPr lang="nl-BE" dirty="0" smtClean="0"/>
              <a:t>&lt;</a:t>
            </a:r>
            <a:r>
              <a:rPr lang="nl-BE" dirty="0"/>
              <a:t>RelyingParty&gt;</a:t>
            </a:r>
          </a:p>
          <a:p>
            <a:r>
              <a:rPr lang="nl-BE" dirty="0"/>
              <a:t>    &lt;DefaultUserJourney ReferenceId="SignUpOrSignInWithRest" /&gt;</a:t>
            </a:r>
          </a:p>
          <a:p>
            <a:r>
              <a:rPr lang="nl-BE" dirty="0"/>
              <a:t>    &lt;TechnicalProfile Id="PolicyProfile"&gt;</a:t>
            </a:r>
          </a:p>
          <a:p>
            <a:r>
              <a:rPr lang="nl-BE" dirty="0"/>
              <a:t>      &lt;DisplayName&gt;PolicyProfile&lt;/DisplayName&gt;</a:t>
            </a:r>
          </a:p>
          <a:p>
            <a:r>
              <a:rPr lang="nl-BE" dirty="0"/>
              <a:t>      &lt;Protocol Name="OpenIdConnect" /&gt;</a:t>
            </a:r>
          </a:p>
          <a:p>
            <a:r>
              <a:rPr lang="nl-BE" dirty="0"/>
              <a:t>      &lt;InputTokenFormat&gt;JWT&lt;/InputTokenFormat&gt;</a:t>
            </a:r>
          </a:p>
          <a:p>
            <a:r>
              <a:rPr lang="nl-BE" dirty="0"/>
              <a:t>      &lt;CryptographicKeys&gt;</a:t>
            </a:r>
          </a:p>
          <a:p>
            <a:r>
              <a:rPr lang="nl-BE" dirty="0"/>
              <a:t>        &lt;Key Id="client_secret" StorageReferenceId="B2ccharmClientSecret" /&gt;</a:t>
            </a:r>
          </a:p>
          <a:p>
            <a:r>
              <a:rPr lang="nl-BE" dirty="0"/>
              <a:t>      &lt;/CryptographicKeys&gt;</a:t>
            </a:r>
          </a:p>
          <a:p>
            <a:r>
              <a:rPr lang="nl-BE" dirty="0"/>
              <a:t>      &lt;InputClaims&gt;</a:t>
            </a:r>
          </a:p>
          <a:p>
            <a:r>
              <a:rPr lang="nl-BE" dirty="0"/>
              <a:t>        &lt;InputClaim ClaimTypeReferenceId="Loyalty" /&gt;</a:t>
            </a:r>
          </a:p>
          <a:p>
            <a:r>
              <a:rPr lang="nl-BE" dirty="0"/>
              <a:t>      &lt;/InputClaims&gt;</a:t>
            </a:r>
          </a:p>
          <a:p>
            <a:r>
              <a:rPr lang="nl-BE" dirty="0" smtClean="0"/>
              <a:t>…</a:t>
            </a:r>
          </a:p>
          <a:p>
            <a:r>
              <a:rPr lang="nl-BE" dirty="0"/>
              <a:t> </a:t>
            </a:r>
            <a:r>
              <a:rPr lang="nl-BE" dirty="0" smtClean="0"/>
              <a:t>    &lt;/</a:t>
            </a:r>
            <a:r>
              <a:rPr lang="nl-BE" dirty="0"/>
              <a:t>TechnicalProfile&gt;</a:t>
            </a:r>
          </a:p>
          <a:p>
            <a:r>
              <a:rPr lang="nl-BE" dirty="0" smtClean="0"/>
              <a:t>&lt;/</a:t>
            </a:r>
            <a:r>
              <a:rPr lang="nl-BE" dirty="0"/>
              <a:t>RelyingParty&gt;</a:t>
            </a:r>
            <a:endParaRPr lang="nl-BE" dirty="0" smtClean="0"/>
          </a:p>
          <a:p>
            <a:endParaRPr lang="nl-BE" dirty="0"/>
          </a:p>
          <a:p>
            <a:endParaRPr lang="en-US" dirty="0"/>
          </a:p>
        </p:txBody>
      </p:sp>
    </p:spTree>
    <p:extLst>
      <p:ext uri="{BB962C8B-B14F-4D97-AF65-F5344CB8AC3E}">
        <p14:creationId xmlns:p14="http://schemas.microsoft.com/office/powerpoint/2010/main" val="29093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738664"/>
          </a:xfrm>
        </p:spPr>
        <p:txBody>
          <a:bodyPr/>
          <a:lstStyle/>
          <a:p>
            <a:r>
              <a:rPr lang="nl-BE" dirty="0" smtClean="0"/>
              <a:t>Add condition</a:t>
            </a:r>
            <a:endParaRPr lang="en-US" dirty="0"/>
          </a:p>
        </p:txBody>
      </p:sp>
      <p:sp>
        <p:nvSpPr>
          <p:cNvPr id="3" name="Title 2"/>
          <p:cNvSpPr>
            <a:spLocks noGrp="1"/>
          </p:cNvSpPr>
          <p:nvPr>
            <p:ph type="title"/>
          </p:nvPr>
        </p:nvSpPr>
        <p:spPr/>
        <p:txBody>
          <a:bodyPr/>
          <a:lstStyle/>
          <a:p>
            <a:r>
              <a:rPr lang="nl-BE" dirty="0" smtClean="0"/>
              <a:t>Add REST call to User Journey</a:t>
            </a:r>
            <a:endParaRPr lang="en-US" dirty="0"/>
          </a:p>
        </p:txBody>
      </p:sp>
      <p:sp>
        <p:nvSpPr>
          <p:cNvPr id="4" name="Rectangle 3"/>
          <p:cNvSpPr/>
          <p:nvPr/>
        </p:nvSpPr>
        <p:spPr>
          <a:xfrm>
            <a:off x="698654" y="1796396"/>
            <a:ext cx="10037107" cy="3416320"/>
          </a:xfrm>
          <a:prstGeom prst="rect">
            <a:avLst/>
          </a:prstGeom>
        </p:spPr>
        <p:txBody>
          <a:bodyPr wrap="none">
            <a:spAutoFit/>
          </a:bodyPr>
          <a:lstStyle/>
          <a:p>
            <a:r>
              <a:rPr lang="en-US" dirty="0"/>
              <a:t> &lt;!-- Do conditional Rest call --&gt;</a:t>
            </a:r>
          </a:p>
          <a:p>
            <a:r>
              <a:rPr lang="en-US" dirty="0"/>
              <a:t>        &lt;</a:t>
            </a:r>
            <a:r>
              <a:rPr lang="en-US" dirty="0" err="1"/>
              <a:t>OrchestrationStep</a:t>
            </a:r>
            <a:r>
              <a:rPr lang="en-US" dirty="0"/>
              <a:t> Order="10" Type="</a:t>
            </a:r>
            <a:r>
              <a:rPr lang="en-US" dirty="0" err="1"/>
              <a:t>ClaimsExchange</a:t>
            </a:r>
            <a:r>
              <a:rPr lang="en-US" dirty="0"/>
              <a:t>"&gt;</a:t>
            </a:r>
          </a:p>
          <a:p>
            <a:r>
              <a:rPr lang="en-US" dirty="0"/>
              <a:t>          &lt;Preconditions&gt;</a:t>
            </a:r>
          </a:p>
          <a:p>
            <a:r>
              <a:rPr lang="en-US" dirty="0"/>
              <a:t>            &lt;Precondition Type="</a:t>
            </a:r>
            <a:r>
              <a:rPr lang="en-US" dirty="0" err="1"/>
              <a:t>ClaimsExist</a:t>
            </a:r>
            <a:r>
              <a:rPr lang="en-US" dirty="0"/>
              <a:t>" </a:t>
            </a:r>
            <a:r>
              <a:rPr lang="en-US" dirty="0" err="1"/>
              <a:t>ExecuteActionsIf</a:t>
            </a:r>
            <a:r>
              <a:rPr lang="en-US" dirty="0"/>
              <a:t>="true"&gt;</a:t>
            </a:r>
          </a:p>
          <a:p>
            <a:r>
              <a:rPr lang="en-US" dirty="0"/>
              <a:t>              &lt;Value&gt;Loyalty&lt;/Value&gt;</a:t>
            </a:r>
          </a:p>
          <a:p>
            <a:r>
              <a:rPr lang="en-US" dirty="0"/>
              <a:t>              &lt;Action&gt;</a:t>
            </a:r>
            <a:r>
              <a:rPr lang="en-US" dirty="0" err="1"/>
              <a:t>SkipThisOrchestrationStep</a:t>
            </a:r>
            <a:r>
              <a:rPr lang="en-US" dirty="0"/>
              <a:t>&lt;/Action&gt;</a:t>
            </a:r>
          </a:p>
          <a:p>
            <a:r>
              <a:rPr lang="en-US" dirty="0"/>
              <a:t>            &lt;/Precondition&gt;</a:t>
            </a:r>
          </a:p>
          <a:p>
            <a:r>
              <a:rPr lang="en-US" dirty="0"/>
              <a:t>          &lt;/Preconditions&gt;</a:t>
            </a:r>
          </a:p>
          <a:p>
            <a:r>
              <a:rPr lang="en-US" dirty="0"/>
              <a:t>          &lt;</a:t>
            </a:r>
            <a:r>
              <a:rPr lang="en-US" dirty="0" err="1"/>
              <a:t>ClaimsExchanges</a:t>
            </a:r>
            <a:r>
              <a:rPr lang="en-US" dirty="0"/>
              <a:t>&gt;</a:t>
            </a:r>
          </a:p>
          <a:p>
            <a:r>
              <a:rPr lang="en-US" dirty="0"/>
              <a:t>            &lt;</a:t>
            </a:r>
            <a:r>
              <a:rPr lang="en-US" dirty="0" err="1"/>
              <a:t>ClaimsExchange</a:t>
            </a:r>
            <a:r>
              <a:rPr lang="en-US" dirty="0"/>
              <a:t> Id="</a:t>
            </a:r>
            <a:r>
              <a:rPr lang="en-US" dirty="0" err="1"/>
              <a:t>LoyaltyRestExchange</a:t>
            </a:r>
            <a:r>
              <a:rPr lang="en-US" dirty="0"/>
              <a:t>" </a:t>
            </a:r>
            <a:r>
              <a:rPr lang="en-US" dirty="0" err="1"/>
              <a:t>TechnicalProfileReferenceId</a:t>
            </a:r>
            <a:r>
              <a:rPr lang="en-US" dirty="0"/>
              <a:t>="</a:t>
            </a:r>
            <a:r>
              <a:rPr lang="en-US" dirty="0" err="1"/>
              <a:t>LoyaltyRest</a:t>
            </a:r>
            <a:r>
              <a:rPr lang="en-US" dirty="0"/>
              <a:t>" /&gt;</a:t>
            </a:r>
          </a:p>
          <a:p>
            <a:r>
              <a:rPr lang="en-US" dirty="0"/>
              <a:t>          &lt;/</a:t>
            </a:r>
            <a:r>
              <a:rPr lang="en-US" dirty="0" err="1"/>
              <a:t>ClaimsExchanges</a:t>
            </a:r>
            <a:r>
              <a:rPr lang="en-US" dirty="0"/>
              <a:t>&gt;</a:t>
            </a:r>
          </a:p>
          <a:p>
            <a:r>
              <a:rPr lang="en-US" dirty="0"/>
              <a:t>        &lt;/</a:t>
            </a:r>
            <a:r>
              <a:rPr lang="en-US" dirty="0" err="1"/>
              <a:t>OrchestrationStep</a:t>
            </a:r>
            <a:r>
              <a:rPr lang="en-US" dirty="0"/>
              <a:t>&gt;</a:t>
            </a:r>
          </a:p>
        </p:txBody>
      </p:sp>
    </p:spTree>
    <p:extLst>
      <p:ext uri="{BB962C8B-B14F-4D97-AF65-F5344CB8AC3E}">
        <p14:creationId xmlns:p14="http://schemas.microsoft.com/office/powerpoint/2010/main" val="132613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nl-BE" dirty="0" smtClean="0"/>
              <a:t>Add ADFS as Claims Provider</a:t>
            </a:r>
            <a:endParaRPr lang="en-US" dirty="0"/>
          </a:p>
        </p:txBody>
      </p:sp>
      <p:sp>
        <p:nvSpPr>
          <p:cNvPr id="4" name="Rectangle 3"/>
          <p:cNvSpPr/>
          <p:nvPr/>
        </p:nvSpPr>
        <p:spPr>
          <a:xfrm>
            <a:off x="266921" y="1961783"/>
            <a:ext cx="12568546" cy="3139321"/>
          </a:xfrm>
          <a:prstGeom prst="rect">
            <a:avLst/>
          </a:prstGeom>
        </p:spPr>
        <p:txBody>
          <a:bodyPr wrap="square">
            <a:spAutoFit/>
          </a:bodyPr>
          <a:lstStyle/>
          <a:p>
            <a:r>
              <a:rPr lang="en-US" dirty="0"/>
              <a:t> &lt;</a:t>
            </a:r>
            <a:r>
              <a:rPr lang="en-US" dirty="0" err="1"/>
              <a:t>ClaimsProvider</a:t>
            </a:r>
            <a:r>
              <a:rPr lang="en-US" dirty="0"/>
              <a:t>&gt;</a:t>
            </a:r>
          </a:p>
          <a:p>
            <a:r>
              <a:rPr lang="en-US" dirty="0"/>
              <a:t>      &lt;</a:t>
            </a:r>
            <a:r>
              <a:rPr lang="en-US" dirty="0" err="1"/>
              <a:t>DisplayName</a:t>
            </a:r>
            <a:r>
              <a:rPr lang="en-US" dirty="0"/>
              <a:t>&gt;</a:t>
            </a:r>
            <a:r>
              <a:rPr lang="en-US" dirty="0" err="1"/>
              <a:t>Ducttape</a:t>
            </a:r>
            <a:r>
              <a:rPr lang="en-US" dirty="0"/>
              <a:t>&lt;/</a:t>
            </a:r>
            <a:r>
              <a:rPr lang="en-US" dirty="0" err="1"/>
              <a:t>DisplayName</a:t>
            </a:r>
            <a:r>
              <a:rPr lang="en-US" dirty="0"/>
              <a:t>&gt;</a:t>
            </a:r>
          </a:p>
          <a:p>
            <a:r>
              <a:rPr lang="en-US" dirty="0"/>
              <a:t>      &lt;</a:t>
            </a:r>
            <a:r>
              <a:rPr lang="en-US" dirty="0" err="1"/>
              <a:t>TechnicalProfiles</a:t>
            </a:r>
            <a:r>
              <a:rPr lang="en-US" dirty="0"/>
              <a:t>&gt;</a:t>
            </a:r>
          </a:p>
          <a:p>
            <a:r>
              <a:rPr lang="en-US" dirty="0"/>
              <a:t>        &lt;</a:t>
            </a:r>
            <a:r>
              <a:rPr lang="en-US" dirty="0" err="1"/>
              <a:t>TechnicalProfile</a:t>
            </a:r>
            <a:r>
              <a:rPr lang="en-US" dirty="0"/>
              <a:t> Id="ADFS-WSFED-Outbound"&gt;</a:t>
            </a:r>
          </a:p>
          <a:p>
            <a:r>
              <a:rPr lang="en-US" dirty="0"/>
              <a:t>          &lt;</a:t>
            </a:r>
            <a:r>
              <a:rPr lang="en-US" dirty="0" err="1"/>
              <a:t>DisplayName</a:t>
            </a:r>
            <a:r>
              <a:rPr lang="en-US" dirty="0"/>
              <a:t>&gt;</a:t>
            </a:r>
            <a:r>
              <a:rPr lang="en-US" dirty="0" err="1"/>
              <a:t>Ducttape</a:t>
            </a:r>
            <a:r>
              <a:rPr lang="en-US" dirty="0"/>
              <a:t> ADFS&lt;/</a:t>
            </a:r>
            <a:r>
              <a:rPr lang="en-US" dirty="0" err="1"/>
              <a:t>DisplayName</a:t>
            </a:r>
            <a:r>
              <a:rPr lang="en-US" dirty="0"/>
              <a:t>&gt;</a:t>
            </a:r>
          </a:p>
          <a:p>
            <a:r>
              <a:rPr lang="en-US" dirty="0"/>
              <a:t>          &lt;Description&gt;</a:t>
            </a:r>
            <a:r>
              <a:rPr lang="en-US" dirty="0" err="1"/>
              <a:t>Ducttape</a:t>
            </a:r>
            <a:r>
              <a:rPr lang="en-US" dirty="0"/>
              <a:t> ADFS&lt;/Description&gt;</a:t>
            </a:r>
          </a:p>
          <a:p>
            <a:r>
              <a:rPr lang="en-US" dirty="0"/>
              <a:t>          &lt;Protocol Name="</a:t>
            </a:r>
            <a:r>
              <a:rPr lang="en-US" dirty="0" err="1"/>
              <a:t>WsFed</a:t>
            </a:r>
            <a:r>
              <a:rPr lang="en-US" dirty="0"/>
              <a:t>" /&gt;</a:t>
            </a:r>
          </a:p>
          <a:p>
            <a:r>
              <a:rPr lang="en-US" dirty="0"/>
              <a:t>          &lt;Metadata&gt;</a:t>
            </a:r>
          </a:p>
          <a:p>
            <a:r>
              <a:rPr lang="en-US" dirty="0"/>
              <a:t>            &lt;Item Key="</a:t>
            </a:r>
            <a:r>
              <a:rPr lang="en-US" dirty="0" err="1"/>
              <a:t>PartnerEntity</a:t>
            </a:r>
            <a:r>
              <a:rPr lang="en-US" dirty="0"/>
              <a:t>"&gt;https://ducttapeandbailingwire.com/FederationMetadata/2007-06/FederationMetadata.xml&lt;/Item&gt;</a:t>
            </a:r>
          </a:p>
          <a:p>
            <a:r>
              <a:rPr lang="en-US" dirty="0"/>
              <a:t>          &lt;/Metadata&gt;</a:t>
            </a:r>
          </a:p>
        </p:txBody>
      </p:sp>
    </p:spTree>
    <p:extLst>
      <p:ext uri="{BB962C8B-B14F-4D97-AF65-F5344CB8AC3E}">
        <p14:creationId xmlns:p14="http://schemas.microsoft.com/office/powerpoint/2010/main" val="16070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nl-BE" dirty="0" smtClean="0"/>
              <a:t>Add ADFS as Claims Provider</a:t>
            </a:r>
            <a:endParaRPr lang="en-US" dirty="0"/>
          </a:p>
        </p:txBody>
      </p:sp>
      <p:sp>
        <p:nvSpPr>
          <p:cNvPr id="4" name="Rectangle 3"/>
          <p:cNvSpPr/>
          <p:nvPr/>
        </p:nvSpPr>
        <p:spPr>
          <a:xfrm>
            <a:off x="86297" y="1961783"/>
            <a:ext cx="12568546" cy="4247317"/>
          </a:xfrm>
          <a:prstGeom prst="rect">
            <a:avLst/>
          </a:prstGeom>
        </p:spPr>
        <p:txBody>
          <a:bodyPr wrap="square">
            <a:spAutoFit/>
          </a:bodyPr>
          <a:lstStyle/>
          <a:p>
            <a:r>
              <a:rPr lang="en-US" dirty="0"/>
              <a:t>&lt;</a:t>
            </a:r>
            <a:r>
              <a:rPr lang="en-US" dirty="0" err="1"/>
              <a:t>OutputClaims</a:t>
            </a:r>
            <a:r>
              <a:rPr lang="en-US" dirty="0"/>
              <a:t>&gt;</a:t>
            </a:r>
          </a:p>
          <a:p>
            <a:r>
              <a:rPr lang="en-US" dirty="0"/>
              <a:t>            &lt;</a:t>
            </a:r>
            <a:r>
              <a:rPr lang="en-US" dirty="0" err="1"/>
              <a:t>OutputClaim</a:t>
            </a:r>
            <a:r>
              <a:rPr lang="en-US" dirty="0"/>
              <a:t> </a:t>
            </a:r>
            <a:r>
              <a:rPr lang="en-US" dirty="0" err="1"/>
              <a:t>ClaimTypeReferenceId</a:t>
            </a:r>
            <a:r>
              <a:rPr lang="en-US" dirty="0"/>
              <a:t>="</a:t>
            </a:r>
            <a:r>
              <a:rPr lang="en-US" dirty="0" err="1"/>
              <a:t>userId</a:t>
            </a:r>
            <a:r>
              <a:rPr lang="en-US" dirty="0"/>
              <a:t>" </a:t>
            </a:r>
            <a:r>
              <a:rPr lang="en-US" dirty="0" err="1"/>
              <a:t>PartnerClaimType</a:t>
            </a:r>
            <a:r>
              <a:rPr lang="en-US" dirty="0"/>
              <a:t>="</a:t>
            </a:r>
            <a:r>
              <a:rPr lang="en-US" dirty="0" err="1"/>
              <a:t>privatepersonalidentifier</a:t>
            </a:r>
            <a:r>
              <a:rPr lang="en-US" dirty="0"/>
              <a:t>" /&gt;</a:t>
            </a:r>
          </a:p>
          <a:p>
            <a:r>
              <a:rPr lang="en-US" dirty="0"/>
              <a:t>            &lt;</a:t>
            </a:r>
            <a:r>
              <a:rPr lang="en-US" dirty="0" err="1"/>
              <a:t>OutputClaim</a:t>
            </a:r>
            <a:r>
              <a:rPr lang="en-US" dirty="0"/>
              <a:t> </a:t>
            </a:r>
            <a:r>
              <a:rPr lang="en-US" dirty="0" err="1"/>
              <a:t>ClaimTypeReferenceId</a:t>
            </a:r>
            <a:r>
              <a:rPr lang="en-US" dirty="0"/>
              <a:t>="</a:t>
            </a:r>
            <a:r>
              <a:rPr lang="en-US" dirty="0" err="1"/>
              <a:t>identityProvider</a:t>
            </a:r>
            <a:r>
              <a:rPr lang="en-US" dirty="0"/>
              <a:t>" </a:t>
            </a:r>
            <a:r>
              <a:rPr lang="en-US" dirty="0" err="1"/>
              <a:t>DefaultValue</a:t>
            </a:r>
            <a:r>
              <a:rPr lang="en-US" dirty="0"/>
              <a:t>="ADFS" /&gt;</a:t>
            </a:r>
          </a:p>
          <a:p>
            <a:r>
              <a:rPr lang="en-US" dirty="0"/>
              <a:t>            &lt;</a:t>
            </a:r>
            <a:r>
              <a:rPr lang="en-US" dirty="0" err="1"/>
              <a:t>OutputClaim</a:t>
            </a:r>
            <a:r>
              <a:rPr lang="en-US" dirty="0"/>
              <a:t> </a:t>
            </a:r>
            <a:r>
              <a:rPr lang="en-US" dirty="0" err="1"/>
              <a:t>ClaimTypeReferenceId</a:t>
            </a:r>
            <a:r>
              <a:rPr lang="en-US" dirty="0"/>
              <a:t>="</a:t>
            </a:r>
            <a:r>
              <a:rPr lang="en-US" dirty="0" err="1"/>
              <a:t>givenName</a:t>
            </a:r>
            <a:r>
              <a:rPr lang="en-US" dirty="0"/>
              <a:t>" /&gt;</a:t>
            </a:r>
          </a:p>
          <a:p>
            <a:r>
              <a:rPr lang="en-US" dirty="0"/>
              <a:t>            &lt;</a:t>
            </a:r>
            <a:r>
              <a:rPr lang="en-US" dirty="0" err="1"/>
              <a:t>OutputClaim</a:t>
            </a:r>
            <a:r>
              <a:rPr lang="en-US" dirty="0"/>
              <a:t> </a:t>
            </a:r>
            <a:r>
              <a:rPr lang="en-US" dirty="0" err="1"/>
              <a:t>ClaimTypeReferenceId</a:t>
            </a:r>
            <a:r>
              <a:rPr lang="en-US" dirty="0"/>
              <a:t>="surname" /&gt;</a:t>
            </a:r>
          </a:p>
          <a:p>
            <a:r>
              <a:rPr lang="en-US" dirty="0"/>
              <a:t>            &lt;</a:t>
            </a:r>
            <a:r>
              <a:rPr lang="en-US" dirty="0" err="1"/>
              <a:t>OutputClaim</a:t>
            </a:r>
            <a:r>
              <a:rPr lang="en-US" dirty="0"/>
              <a:t> </a:t>
            </a:r>
            <a:r>
              <a:rPr lang="en-US" dirty="0" err="1"/>
              <a:t>ClaimTypeReferenceId</a:t>
            </a:r>
            <a:r>
              <a:rPr lang="en-US" dirty="0"/>
              <a:t>="</a:t>
            </a:r>
            <a:r>
              <a:rPr lang="en-US" dirty="0" err="1"/>
              <a:t>displayName</a:t>
            </a:r>
            <a:r>
              <a:rPr lang="en-US" dirty="0"/>
              <a:t>" </a:t>
            </a:r>
            <a:r>
              <a:rPr lang="en-US" dirty="0" err="1"/>
              <a:t>PartnerClaimType</a:t>
            </a:r>
            <a:r>
              <a:rPr lang="en-US" dirty="0"/>
              <a:t>="</a:t>
            </a:r>
            <a:r>
              <a:rPr lang="en-US" dirty="0" err="1"/>
              <a:t>CommonName</a:t>
            </a:r>
            <a:r>
              <a:rPr lang="en-US" dirty="0"/>
              <a:t>" /&gt;</a:t>
            </a:r>
          </a:p>
          <a:p>
            <a:r>
              <a:rPr lang="en-US" dirty="0"/>
              <a:t>            &lt;</a:t>
            </a:r>
            <a:r>
              <a:rPr lang="en-US" dirty="0" err="1"/>
              <a:t>OutputClaim</a:t>
            </a:r>
            <a:r>
              <a:rPr lang="en-US" dirty="0"/>
              <a:t> </a:t>
            </a:r>
            <a:r>
              <a:rPr lang="en-US" dirty="0" err="1"/>
              <a:t>ClaimTypeReferenceId</a:t>
            </a:r>
            <a:r>
              <a:rPr lang="en-US" dirty="0"/>
              <a:t>="sub" </a:t>
            </a:r>
            <a:r>
              <a:rPr lang="en-US" dirty="0" err="1"/>
              <a:t>PartnerClaimType</a:t>
            </a:r>
            <a:r>
              <a:rPr lang="en-US" dirty="0"/>
              <a:t>="UPN" /&gt;</a:t>
            </a:r>
          </a:p>
          <a:p>
            <a:r>
              <a:rPr lang="en-US" dirty="0"/>
              <a:t>            &lt;</a:t>
            </a:r>
            <a:r>
              <a:rPr lang="en-US" dirty="0" err="1"/>
              <a:t>OutputClaim</a:t>
            </a:r>
            <a:r>
              <a:rPr lang="en-US" dirty="0"/>
              <a:t> </a:t>
            </a:r>
            <a:r>
              <a:rPr lang="en-US" dirty="0" err="1"/>
              <a:t>ClaimTypeReferenceId</a:t>
            </a:r>
            <a:r>
              <a:rPr lang="en-US" dirty="0"/>
              <a:t>="</a:t>
            </a:r>
            <a:r>
              <a:rPr lang="en-US" dirty="0" err="1"/>
              <a:t>authenticationSource</a:t>
            </a:r>
            <a:r>
              <a:rPr lang="en-US" dirty="0"/>
              <a:t>" </a:t>
            </a:r>
            <a:r>
              <a:rPr lang="en-US" dirty="0" err="1"/>
              <a:t>DefaultValue</a:t>
            </a:r>
            <a:r>
              <a:rPr lang="en-US" dirty="0"/>
              <a:t>="</a:t>
            </a:r>
            <a:r>
              <a:rPr lang="en-US" dirty="0" err="1"/>
              <a:t>enterpriseIdp</a:t>
            </a:r>
            <a:r>
              <a:rPr lang="en-US" dirty="0"/>
              <a:t>" /&gt;</a:t>
            </a:r>
          </a:p>
          <a:p>
            <a:r>
              <a:rPr lang="en-US" dirty="0" smtClean="0"/>
              <a:t>&lt;/</a:t>
            </a:r>
            <a:r>
              <a:rPr lang="en-US" dirty="0" err="1"/>
              <a:t>OutputClaims</a:t>
            </a:r>
            <a:r>
              <a:rPr lang="en-US" dirty="0"/>
              <a:t>&gt;</a:t>
            </a:r>
          </a:p>
          <a:p>
            <a:r>
              <a:rPr lang="en-US" dirty="0" smtClean="0"/>
              <a:t>&lt;</a:t>
            </a:r>
            <a:r>
              <a:rPr lang="en-US" dirty="0" err="1"/>
              <a:t>OutputClaimsTransformations</a:t>
            </a:r>
            <a:r>
              <a:rPr lang="en-US" dirty="0"/>
              <a:t>&gt;</a:t>
            </a:r>
          </a:p>
          <a:p>
            <a:r>
              <a:rPr lang="en-US" dirty="0"/>
              <a:t>	</a:t>
            </a:r>
            <a:r>
              <a:rPr lang="en-US" dirty="0" smtClean="0"/>
              <a:t>&lt;</a:t>
            </a:r>
            <a:r>
              <a:rPr lang="en-US" dirty="0" err="1"/>
              <a:t>OutputClaimsTransformation</a:t>
            </a:r>
            <a:r>
              <a:rPr lang="en-US" dirty="0"/>
              <a:t> </a:t>
            </a:r>
            <a:r>
              <a:rPr lang="en-US" dirty="0" err="1"/>
              <a:t>ReferenceId</a:t>
            </a:r>
            <a:r>
              <a:rPr lang="en-US" dirty="0"/>
              <a:t>="</a:t>
            </a:r>
            <a:r>
              <a:rPr lang="en-US" dirty="0" err="1"/>
              <a:t>CreateRandomUPNUserName</a:t>
            </a:r>
            <a:r>
              <a:rPr lang="en-US" dirty="0"/>
              <a:t>" /&gt;</a:t>
            </a:r>
          </a:p>
          <a:p>
            <a:r>
              <a:rPr lang="en-US" dirty="0"/>
              <a:t>	</a:t>
            </a:r>
            <a:r>
              <a:rPr lang="en-US" dirty="0" smtClean="0"/>
              <a:t>&lt;</a:t>
            </a:r>
            <a:r>
              <a:rPr lang="en-US" dirty="0" err="1"/>
              <a:t>OutputClaimsTransformation</a:t>
            </a:r>
            <a:r>
              <a:rPr lang="en-US" dirty="0"/>
              <a:t> </a:t>
            </a:r>
            <a:r>
              <a:rPr lang="en-US" dirty="0" err="1"/>
              <a:t>ReferenceId</a:t>
            </a:r>
            <a:r>
              <a:rPr lang="en-US" dirty="0"/>
              <a:t>="</a:t>
            </a:r>
            <a:r>
              <a:rPr lang="en-US" dirty="0" err="1"/>
              <a:t>CreateUserPrincipalName</a:t>
            </a:r>
            <a:r>
              <a:rPr lang="en-US" dirty="0"/>
              <a:t>" /&gt;</a:t>
            </a:r>
          </a:p>
          <a:p>
            <a:r>
              <a:rPr lang="en-US" dirty="0"/>
              <a:t>	</a:t>
            </a:r>
            <a:r>
              <a:rPr lang="en-US" dirty="0" smtClean="0"/>
              <a:t>&lt;</a:t>
            </a:r>
            <a:r>
              <a:rPr lang="en-US" dirty="0" err="1"/>
              <a:t>OutputClaimsTransformation</a:t>
            </a:r>
            <a:r>
              <a:rPr lang="en-US" dirty="0"/>
              <a:t> </a:t>
            </a:r>
            <a:r>
              <a:rPr lang="en-US" dirty="0" err="1"/>
              <a:t>ReferenceId</a:t>
            </a:r>
            <a:r>
              <a:rPr lang="en-US" dirty="0"/>
              <a:t>="</a:t>
            </a:r>
            <a:r>
              <a:rPr lang="en-US" dirty="0" err="1"/>
              <a:t>CreateAlternativeSecurityId</a:t>
            </a:r>
            <a:r>
              <a:rPr lang="en-US" dirty="0"/>
              <a:t>" /&gt;</a:t>
            </a:r>
          </a:p>
          <a:p>
            <a:r>
              <a:rPr lang="en-US" dirty="0" smtClean="0"/>
              <a:t>	&lt;</a:t>
            </a:r>
            <a:r>
              <a:rPr lang="en-US" dirty="0" err="1"/>
              <a:t>OutputClaimsTransformation</a:t>
            </a:r>
            <a:r>
              <a:rPr lang="en-US" dirty="0"/>
              <a:t> </a:t>
            </a:r>
            <a:r>
              <a:rPr lang="en-US" dirty="0" err="1"/>
              <a:t>ReferenceId</a:t>
            </a:r>
            <a:r>
              <a:rPr lang="en-US" dirty="0"/>
              <a:t>="</a:t>
            </a:r>
            <a:r>
              <a:rPr lang="en-US" dirty="0" err="1"/>
              <a:t>CreateSubjectClaimFromAlternativeSecurityId</a:t>
            </a:r>
            <a:r>
              <a:rPr lang="en-US" dirty="0"/>
              <a:t>" /&gt;</a:t>
            </a:r>
          </a:p>
          <a:p>
            <a:r>
              <a:rPr lang="en-US" dirty="0" smtClean="0"/>
              <a:t>&lt;/</a:t>
            </a:r>
            <a:r>
              <a:rPr lang="en-US" dirty="0" err="1"/>
              <a:t>OutputClaimsTransformations</a:t>
            </a:r>
            <a:r>
              <a:rPr lang="en-US" dirty="0"/>
              <a:t>&gt;</a:t>
            </a:r>
          </a:p>
        </p:txBody>
      </p:sp>
    </p:spTree>
    <p:extLst>
      <p:ext uri="{BB962C8B-B14F-4D97-AF65-F5344CB8AC3E}">
        <p14:creationId xmlns:p14="http://schemas.microsoft.com/office/powerpoint/2010/main" val="285971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Final Demo</a:t>
            </a:r>
            <a:endParaRPr lang="en-US" dirty="0"/>
          </a:p>
        </p:txBody>
      </p:sp>
      <p:sp>
        <p:nvSpPr>
          <p:cNvPr id="5" name="Content Placeholder 4"/>
          <p:cNvSpPr>
            <a:spLocks noGrp="1"/>
          </p:cNvSpPr>
          <p:nvPr>
            <p:ph type="body" sz="quarter" idx="14"/>
          </p:nvPr>
        </p:nvSpPr>
        <p:spPr>
          <a:xfrm>
            <a:off x="267682" y="3880391"/>
            <a:ext cx="6528229" cy="1789991"/>
          </a:xfrm>
        </p:spPr>
        <p:txBody>
          <a:bodyPr/>
          <a:lstStyle/>
          <a:p>
            <a:r>
              <a:rPr lang="en-GB" dirty="0" smtClean="0">
                <a:hlinkClick r:id="rId3"/>
              </a:rPr>
              <a:t>http://b2cappmvc.azurewebsites.net</a:t>
            </a:r>
            <a:endParaRPr lang="en-GB" dirty="0"/>
          </a:p>
        </p:txBody>
      </p:sp>
    </p:spTree>
    <p:extLst>
      <p:ext uri="{BB962C8B-B14F-4D97-AF65-F5344CB8AC3E}">
        <p14:creationId xmlns:p14="http://schemas.microsoft.com/office/powerpoint/2010/main" val="421390832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Review</a:t>
            </a:r>
          </a:p>
        </p:txBody>
      </p:sp>
      <p:sp>
        <p:nvSpPr>
          <p:cNvPr id="3" name="Content Placeholder 2"/>
          <p:cNvSpPr>
            <a:spLocks noGrp="1"/>
          </p:cNvSpPr>
          <p:nvPr>
            <p:ph type="body" sz="quarter" idx="14"/>
          </p:nvPr>
        </p:nvSpPr>
        <p:spPr/>
        <p:txBody>
          <a:bodyPr/>
          <a:lstStyle/>
          <a:p>
            <a:pPr marL="0" indent="0">
              <a:buNone/>
            </a:pPr>
            <a:r>
              <a:rPr lang="en-GB" dirty="0"/>
              <a:t>In this module, you learned to:</a:t>
            </a:r>
          </a:p>
          <a:p>
            <a:r>
              <a:rPr lang="en-GB" dirty="0" smtClean="0"/>
              <a:t>Add a REST API and IDP</a:t>
            </a:r>
          </a:p>
          <a:p>
            <a:r>
              <a:rPr lang="en-GB" dirty="0" smtClean="0"/>
              <a:t>Extend User Journeys</a:t>
            </a:r>
          </a:p>
          <a:p>
            <a:r>
              <a:rPr lang="en-GB" dirty="0" smtClean="0"/>
              <a:t>Work with the recorder</a:t>
            </a:r>
          </a:p>
          <a:p>
            <a:r>
              <a:rPr lang="en-GB" dirty="0" err="1" smtClean="0"/>
              <a:t>Github</a:t>
            </a:r>
            <a:r>
              <a:rPr lang="en-GB" dirty="0" smtClean="0"/>
              <a:t> samples</a:t>
            </a:r>
            <a:endParaRPr lang="en-GB" dirty="0"/>
          </a:p>
          <a:p>
            <a:pPr lvl="1"/>
            <a:endParaRPr lang="en-GB" dirty="0"/>
          </a:p>
        </p:txBody>
      </p:sp>
    </p:spTree>
    <p:extLst>
      <p:ext uri="{BB962C8B-B14F-4D97-AF65-F5344CB8AC3E}">
        <p14:creationId xmlns:p14="http://schemas.microsoft.com/office/powerpoint/2010/main" val="253487715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88" y="447943"/>
            <a:ext cx="4707395" cy="1793104"/>
          </a:xfrm>
        </p:spPr>
        <p:txBody>
          <a:bodyPr/>
          <a:lstStyle/>
          <a:p>
            <a:r>
              <a:rPr lang="en-US" dirty="0"/>
              <a:t>Questions?</a:t>
            </a:r>
          </a:p>
        </p:txBody>
      </p:sp>
      <p:sp>
        <p:nvSpPr>
          <p:cNvPr id="5" name="Text Placeholder 4"/>
          <p:cNvSpPr>
            <a:spLocks noGrp="1"/>
          </p:cNvSpPr>
          <p:nvPr>
            <p:ph type="body" sz="quarter" idx="14"/>
          </p:nvPr>
        </p:nvSpPr>
        <p:spPr>
          <a:xfrm>
            <a:off x="370639" y="1631211"/>
            <a:ext cx="6174624" cy="1789991"/>
          </a:xfrm>
        </p:spPr>
        <p:txBody>
          <a:bodyPr/>
          <a:lstStyle/>
          <a:p>
            <a:endParaRPr lang="en-US"/>
          </a:p>
        </p:txBody>
      </p:sp>
    </p:spTree>
    <p:extLst>
      <p:ext uri="{BB962C8B-B14F-4D97-AF65-F5344CB8AC3E}">
        <p14:creationId xmlns:p14="http://schemas.microsoft.com/office/powerpoint/2010/main" val="2007628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30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6094871" y="1487500"/>
            <a:ext cx="2020428" cy="211204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910695" y="1487064"/>
            <a:ext cx="1442270" cy="211204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04272" y="391062"/>
            <a:ext cx="12325841" cy="899537"/>
          </a:xfrm>
        </p:spPr>
        <p:txBody>
          <a:bodyPr/>
          <a:lstStyle/>
          <a:p>
            <a:r>
              <a:rPr lang="nl-BE" dirty="0" smtClean="0"/>
              <a:t>Demo Setup</a:t>
            </a:r>
            <a:endParaRPr lang="nl-BE" dirty="0"/>
          </a:p>
        </p:txBody>
      </p:sp>
      <p:sp>
        <p:nvSpPr>
          <p:cNvPr id="4" name="Footer Placeholder 3"/>
          <p:cNvSpPr>
            <a:spLocks noGrp="1"/>
          </p:cNvSpPr>
          <p:nvPr>
            <p:ph type="ftr" sz="quarter" idx="4294967295"/>
          </p:nvPr>
        </p:nvSpPr>
        <p:spPr/>
        <p:txBody>
          <a:bodyPr/>
          <a:lstStyle/>
          <a:p>
            <a:endParaRPr lang="en-US" dirty="0"/>
          </a:p>
        </p:txBody>
      </p:sp>
      <p:sp>
        <p:nvSpPr>
          <p:cNvPr id="5" name="Slide Number Placeholder 4"/>
          <p:cNvSpPr>
            <a:spLocks noGrp="1"/>
          </p:cNvSpPr>
          <p:nvPr>
            <p:ph type="sldNum" sz="quarter" idx="4294967295"/>
          </p:nvPr>
        </p:nvSpPr>
        <p:spPr/>
        <p:txBody>
          <a:bodyPr/>
          <a:lstStyle/>
          <a:p>
            <a:endParaRPr lang="en-US" dirty="0"/>
          </a:p>
        </p:txBody>
      </p:sp>
      <p:pic>
        <p:nvPicPr>
          <p:cNvPr id="7" name="Picture 6"/>
          <p:cNvPicPr>
            <a:picLocks noChangeAspect="1"/>
          </p:cNvPicPr>
          <p:nvPr/>
        </p:nvPicPr>
        <p:blipFill>
          <a:blip r:embed="rId2"/>
          <a:stretch>
            <a:fillRect/>
          </a:stretch>
        </p:blipFill>
        <p:spPr>
          <a:xfrm>
            <a:off x="4259965" y="2627555"/>
            <a:ext cx="821723" cy="79224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895" y="2129531"/>
            <a:ext cx="1494041" cy="1464161"/>
          </a:xfrm>
          <a:prstGeom prst="rect">
            <a:avLst/>
          </a:prstGeom>
        </p:spPr>
      </p:pic>
      <p:sp>
        <p:nvSpPr>
          <p:cNvPr id="21" name="TextBox 20"/>
          <p:cNvSpPr txBox="1"/>
          <p:nvPr/>
        </p:nvSpPr>
        <p:spPr>
          <a:xfrm>
            <a:off x="3862925" y="1412045"/>
            <a:ext cx="1598521" cy="941386"/>
          </a:xfrm>
          <a:prstGeom prst="rect">
            <a:avLst/>
          </a:prstGeom>
          <a:noFill/>
        </p:spPr>
        <p:txBody>
          <a:bodyPr wrap="none" lIns="179285" tIns="143428" rIns="179285" bIns="143428" rtlCol="0">
            <a:spAutoFit/>
          </a:bodyPr>
          <a:lstStyle/>
          <a:p>
            <a:pPr algn="ctr">
              <a:lnSpc>
                <a:spcPct val="90000"/>
              </a:lnSpc>
              <a:spcAft>
                <a:spcPts val="588"/>
              </a:spcAft>
            </a:pPr>
            <a:r>
              <a:rPr lang="nl-BE" sz="2353" dirty="0">
                <a:gradFill>
                  <a:gsLst>
                    <a:gs pos="2917">
                      <a:schemeClr val="tx1"/>
                    </a:gs>
                    <a:gs pos="30000">
                      <a:schemeClr val="tx1"/>
                    </a:gs>
                  </a:gsLst>
                  <a:lin ang="5400000" scaled="0"/>
                </a:gradFill>
              </a:rPr>
              <a:t>Identity</a:t>
            </a:r>
            <a:br>
              <a:rPr lang="nl-BE" sz="2353" dirty="0">
                <a:gradFill>
                  <a:gsLst>
                    <a:gs pos="2917">
                      <a:schemeClr val="tx1"/>
                    </a:gs>
                    <a:gs pos="30000">
                      <a:schemeClr val="tx1"/>
                    </a:gs>
                  </a:gsLst>
                  <a:lin ang="5400000" scaled="0"/>
                </a:gradFill>
              </a:rPr>
            </a:br>
            <a:r>
              <a:rPr lang="nl-BE" sz="2353" dirty="0">
                <a:gradFill>
                  <a:gsLst>
                    <a:gs pos="2917">
                      <a:schemeClr val="tx1"/>
                    </a:gs>
                    <a:gs pos="30000">
                      <a:schemeClr val="tx1"/>
                    </a:gs>
                  </a:gsLst>
                  <a:lin ang="5400000" scaled="0"/>
                </a:gradFill>
              </a:rPr>
              <a:t>Providers</a:t>
            </a:r>
          </a:p>
        </p:txBody>
      </p:sp>
      <p:sp>
        <p:nvSpPr>
          <p:cNvPr id="23" name="TextBox 22"/>
          <p:cNvSpPr txBox="1"/>
          <p:nvPr/>
        </p:nvSpPr>
        <p:spPr>
          <a:xfrm>
            <a:off x="6112907" y="1412045"/>
            <a:ext cx="1598521" cy="941386"/>
          </a:xfrm>
          <a:prstGeom prst="rect">
            <a:avLst/>
          </a:prstGeom>
          <a:noFill/>
        </p:spPr>
        <p:txBody>
          <a:bodyPr wrap="none" lIns="179285" tIns="143428" rIns="179285" bIns="143428" rtlCol="0">
            <a:spAutoFit/>
          </a:bodyPr>
          <a:lstStyle/>
          <a:p>
            <a:pPr algn="ctr">
              <a:lnSpc>
                <a:spcPct val="90000"/>
              </a:lnSpc>
              <a:spcAft>
                <a:spcPts val="588"/>
              </a:spcAft>
            </a:pPr>
            <a:r>
              <a:rPr lang="nl-BE" sz="2353" dirty="0">
                <a:gradFill>
                  <a:gsLst>
                    <a:gs pos="2917">
                      <a:schemeClr val="tx1"/>
                    </a:gs>
                    <a:gs pos="30000">
                      <a:schemeClr val="tx1"/>
                    </a:gs>
                  </a:gsLst>
                  <a:lin ang="5400000" scaled="0"/>
                </a:gradFill>
              </a:rPr>
              <a:t>Attribute</a:t>
            </a:r>
            <a:br>
              <a:rPr lang="nl-BE" sz="2353" dirty="0">
                <a:gradFill>
                  <a:gsLst>
                    <a:gs pos="2917">
                      <a:schemeClr val="tx1"/>
                    </a:gs>
                    <a:gs pos="30000">
                      <a:schemeClr val="tx1"/>
                    </a:gs>
                  </a:gsLst>
                  <a:lin ang="5400000" scaled="0"/>
                </a:gradFill>
              </a:rPr>
            </a:br>
            <a:r>
              <a:rPr lang="nl-BE" sz="2353" dirty="0">
                <a:gradFill>
                  <a:gsLst>
                    <a:gs pos="2917">
                      <a:schemeClr val="tx1"/>
                    </a:gs>
                    <a:gs pos="30000">
                      <a:schemeClr val="tx1"/>
                    </a:gs>
                  </a:gsLst>
                  <a:lin ang="5400000" scaled="0"/>
                </a:gradFill>
              </a:rPr>
              <a:t>Providers</a:t>
            </a:r>
          </a:p>
        </p:txBody>
      </p:sp>
      <p:sp>
        <p:nvSpPr>
          <p:cNvPr id="25" name="TextBox 24"/>
          <p:cNvSpPr txBox="1"/>
          <p:nvPr/>
        </p:nvSpPr>
        <p:spPr>
          <a:xfrm>
            <a:off x="2303756" y="2431920"/>
            <a:ext cx="1700580" cy="1176823"/>
          </a:xfrm>
          <a:prstGeom prst="rect">
            <a:avLst/>
          </a:prstGeom>
          <a:noFill/>
        </p:spPr>
        <p:txBody>
          <a:bodyPr wrap="none" lIns="179285" tIns="143428" rIns="179285" bIns="143428" rtlCol="0">
            <a:spAutoFit/>
          </a:bodyPr>
          <a:lstStyle/>
          <a:p>
            <a:pPr>
              <a:lnSpc>
                <a:spcPct val="90000"/>
              </a:lnSpc>
              <a:spcAft>
                <a:spcPts val="588"/>
              </a:spcAft>
            </a:pPr>
            <a:r>
              <a:rPr lang="nl-BE" sz="1765" dirty="0" smtClean="0">
                <a:gradFill>
                  <a:gsLst>
                    <a:gs pos="2917">
                      <a:schemeClr val="tx1"/>
                    </a:gs>
                    <a:gs pos="30000">
                      <a:schemeClr val="tx1"/>
                    </a:gs>
                  </a:gsLst>
                  <a:lin ang="5400000" scaled="0"/>
                </a:gradFill>
              </a:rPr>
              <a:t>Azure AD</a:t>
            </a:r>
            <a:endParaRPr lang="nl-BE" sz="1765" dirty="0">
              <a:gradFill>
                <a:gsLst>
                  <a:gs pos="2917">
                    <a:schemeClr val="tx1"/>
                  </a:gs>
                  <a:gs pos="30000">
                    <a:schemeClr val="tx1"/>
                  </a:gs>
                </a:gsLst>
                <a:lin ang="5400000" scaled="0"/>
              </a:gradFill>
            </a:endParaRPr>
          </a:p>
          <a:p>
            <a:pPr>
              <a:lnSpc>
                <a:spcPct val="90000"/>
              </a:lnSpc>
              <a:spcAft>
                <a:spcPts val="588"/>
              </a:spcAft>
            </a:pPr>
            <a:r>
              <a:rPr lang="nl-BE" sz="1765" dirty="0" smtClean="0">
                <a:gradFill>
                  <a:gsLst>
                    <a:gs pos="2917">
                      <a:schemeClr val="tx1"/>
                    </a:gs>
                    <a:gs pos="30000">
                      <a:schemeClr val="tx1"/>
                    </a:gs>
                  </a:gsLst>
                  <a:lin ang="5400000" scaled="0"/>
                </a:gradFill>
              </a:rPr>
              <a:t>Facebook</a:t>
            </a:r>
            <a:endParaRPr lang="nl-BE" sz="1765" dirty="0">
              <a:gradFill>
                <a:gsLst>
                  <a:gs pos="2917">
                    <a:schemeClr val="tx1"/>
                  </a:gs>
                  <a:gs pos="30000">
                    <a:schemeClr val="tx1"/>
                  </a:gs>
                </a:gsLst>
                <a:lin ang="5400000" scaled="0"/>
              </a:gradFill>
            </a:endParaRPr>
          </a:p>
          <a:p>
            <a:pPr>
              <a:lnSpc>
                <a:spcPct val="90000"/>
              </a:lnSpc>
              <a:spcAft>
                <a:spcPts val="588"/>
              </a:spcAft>
            </a:pPr>
            <a:r>
              <a:rPr lang="nl-BE" sz="1765" dirty="0" smtClean="0">
                <a:gradFill>
                  <a:gsLst>
                    <a:gs pos="2917">
                      <a:schemeClr val="tx1"/>
                    </a:gs>
                    <a:gs pos="30000">
                      <a:schemeClr val="tx1"/>
                    </a:gs>
                  </a:gsLst>
                  <a:lin ang="5400000" scaled="0"/>
                </a:gradFill>
              </a:rPr>
              <a:t>Wingtip Corp</a:t>
            </a:r>
            <a:endParaRPr lang="nl-BE" sz="1765" dirty="0">
              <a:gradFill>
                <a:gsLst>
                  <a:gs pos="2917">
                    <a:schemeClr val="tx1"/>
                  </a:gs>
                  <a:gs pos="30000">
                    <a:schemeClr val="tx1"/>
                  </a:gs>
                </a:gsLst>
                <a:lin ang="5400000" scaled="0"/>
              </a:gradFill>
            </a:endParaRPr>
          </a:p>
        </p:txBody>
      </p:sp>
      <p:sp>
        <p:nvSpPr>
          <p:cNvPr id="27" name="TextBox 26"/>
          <p:cNvSpPr txBox="1"/>
          <p:nvPr/>
        </p:nvSpPr>
        <p:spPr>
          <a:xfrm>
            <a:off x="8094919" y="2912531"/>
            <a:ext cx="1242057" cy="855453"/>
          </a:xfrm>
          <a:prstGeom prst="rect">
            <a:avLst/>
          </a:prstGeom>
          <a:noFill/>
        </p:spPr>
        <p:txBody>
          <a:bodyPr wrap="none" lIns="179285" tIns="143428" rIns="179285" bIns="143428" rtlCol="0">
            <a:spAutoFit/>
          </a:bodyPr>
          <a:lstStyle/>
          <a:p>
            <a:pPr algn="ctr">
              <a:lnSpc>
                <a:spcPct val="90000"/>
              </a:lnSpc>
              <a:spcAft>
                <a:spcPts val="588"/>
              </a:spcAft>
            </a:pPr>
            <a:r>
              <a:rPr lang="nl-BE" sz="1765" dirty="0" smtClean="0">
                <a:gradFill>
                  <a:gsLst>
                    <a:gs pos="2917">
                      <a:schemeClr val="tx1"/>
                    </a:gs>
                    <a:gs pos="30000">
                      <a:schemeClr val="tx1"/>
                    </a:gs>
                  </a:gsLst>
                  <a:lin ang="5400000" scaled="0"/>
                </a:gradFill>
              </a:rPr>
              <a:t>Loyalty</a:t>
            </a:r>
          </a:p>
          <a:p>
            <a:pPr algn="ctr">
              <a:lnSpc>
                <a:spcPct val="90000"/>
              </a:lnSpc>
              <a:spcAft>
                <a:spcPts val="588"/>
              </a:spcAft>
            </a:pPr>
            <a:r>
              <a:rPr lang="nl-BE" sz="1765" dirty="0" smtClean="0">
                <a:gradFill>
                  <a:gsLst>
                    <a:gs pos="2917">
                      <a:schemeClr val="tx1"/>
                    </a:gs>
                    <a:gs pos="30000">
                      <a:schemeClr val="tx1"/>
                    </a:gs>
                  </a:gsLst>
                  <a:lin ang="5400000" scaled="0"/>
                </a:gradFill>
              </a:rPr>
              <a:t>numbers</a:t>
            </a:r>
            <a:endParaRPr lang="nl-BE" sz="1765"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6384" y="3840417"/>
            <a:ext cx="2016309" cy="1391788"/>
          </a:xfrm>
          <a:prstGeom prst="rect">
            <a:avLst/>
          </a:prstGeom>
        </p:spPr>
      </p:pic>
      <p:sp>
        <p:nvSpPr>
          <p:cNvPr id="33" name="TextBox 32"/>
          <p:cNvSpPr txBox="1"/>
          <p:nvPr/>
        </p:nvSpPr>
        <p:spPr>
          <a:xfrm>
            <a:off x="5215065" y="4134125"/>
            <a:ext cx="961595" cy="941374"/>
          </a:xfrm>
          <a:prstGeom prst="rect">
            <a:avLst/>
          </a:prstGeom>
          <a:noFill/>
        </p:spPr>
        <p:txBody>
          <a:bodyPr wrap="none" lIns="179285" tIns="143428" rIns="179285" bIns="143428" rtlCol="0">
            <a:spAutoFit/>
          </a:bodyPr>
          <a:lstStyle/>
          <a:p>
            <a:pPr algn="ctr">
              <a:lnSpc>
                <a:spcPct val="90000"/>
              </a:lnSpc>
              <a:spcAft>
                <a:spcPts val="588"/>
              </a:spcAft>
            </a:pPr>
            <a:r>
              <a:rPr lang="nl-BE" sz="2353" dirty="0" smtClean="0">
                <a:gradFill>
                  <a:gsLst>
                    <a:gs pos="2917">
                      <a:schemeClr val="tx1"/>
                    </a:gs>
                    <a:gs pos="30000">
                      <a:schemeClr val="tx1"/>
                    </a:gs>
                  </a:gsLst>
                  <a:lin ang="5400000" scaled="0"/>
                </a:gradFill>
              </a:rPr>
              <a:t>AAD</a:t>
            </a:r>
            <a:br>
              <a:rPr lang="nl-BE" sz="2353" dirty="0" smtClean="0">
                <a:gradFill>
                  <a:gsLst>
                    <a:gs pos="2917">
                      <a:schemeClr val="tx1"/>
                    </a:gs>
                    <a:gs pos="30000">
                      <a:schemeClr val="tx1"/>
                    </a:gs>
                  </a:gsLst>
                  <a:lin ang="5400000" scaled="0"/>
                </a:gradFill>
              </a:rPr>
            </a:br>
            <a:r>
              <a:rPr lang="nl-BE" sz="2353" dirty="0" smtClean="0">
                <a:gradFill>
                  <a:gsLst>
                    <a:gs pos="2917">
                      <a:schemeClr val="tx1"/>
                    </a:gs>
                    <a:gs pos="30000">
                      <a:schemeClr val="tx1"/>
                    </a:gs>
                  </a:gsLst>
                  <a:lin ang="5400000" scaled="0"/>
                </a:gradFill>
              </a:rPr>
              <a:t>B2C</a:t>
            </a:r>
            <a:endParaRPr lang="nl-BE" sz="2353" dirty="0">
              <a:gradFill>
                <a:gsLst>
                  <a:gs pos="2917">
                    <a:schemeClr val="tx1"/>
                  </a:gs>
                  <a:gs pos="30000">
                    <a:schemeClr val="tx1"/>
                  </a:gs>
                </a:gsLst>
                <a:lin ang="5400000" scaled="0"/>
              </a:gradFill>
            </a:endParaRPr>
          </a:p>
        </p:txBody>
      </p:sp>
      <p:sp>
        <p:nvSpPr>
          <p:cNvPr id="14" name="Rectangle 13"/>
          <p:cNvSpPr/>
          <p:nvPr/>
        </p:nvSpPr>
        <p:spPr bwMode="auto">
          <a:xfrm>
            <a:off x="4000499" y="5461907"/>
            <a:ext cx="3233057" cy="96338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https://b2cappmvc.azurewebsites.net/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315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3" name="Content Placeholder 2"/>
          <p:cNvSpPr>
            <a:spLocks noGrp="1"/>
          </p:cNvSpPr>
          <p:nvPr>
            <p:ph type="body" sz="quarter" idx="14"/>
          </p:nvPr>
        </p:nvSpPr>
        <p:spPr/>
        <p:txBody>
          <a:bodyPr/>
          <a:lstStyle/>
          <a:p>
            <a:pPr marL="0" indent="0">
              <a:buNone/>
            </a:pPr>
            <a:r>
              <a:rPr lang="en-GB" dirty="0"/>
              <a:t>After completing this module, you will be able to</a:t>
            </a:r>
            <a:r>
              <a:rPr lang="en-GB" dirty="0" smtClean="0"/>
              <a:t>:</a:t>
            </a:r>
          </a:p>
          <a:p>
            <a:pPr marL="514350" indent="-514350">
              <a:buAutoNum type="arabicPeriod"/>
            </a:pPr>
            <a:r>
              <a:rPr lang="en-GB" dirty="0" smtClean="0"/>
              <a:t>Add a REST API to your trust framework policy</a:t>
            </a:r>
          </a:p>
          <a:p>
            <a:pPr marL="514350" indent="-514350">
              <a:buAutoNum type="arabicPeriod"/>
            </a:pPr>
            <a:r>
              <a:rPr lang="en-GB" dirty="0" smtClean="0"/>
              <a:t>Add the necessary keys to authenticate to the REST API</a:t>
            </a:r>
          </a:p>
          <a:p>
            <a:pPr marL="514350" indent="-514350">
              <a:buAutoNum type="arabicPeriod"/>
            </a:pPr>
            <a:r>
              <a:rPr lang="en-GB" dirty="0" smtClean="0"/>
              <a:t>Learn how to use the recorder</a:t>
            </a:r>
          </a:p>
          <a:p>
            <a:pPr marL="514350" indent="-514350">
              <a:buAutoNum type="arabicPeriod"/>
            </a:pPr>
            <a:r>
              <a:rPr lang="en-GB" dirty="0" smtClean="0"/>
              <a:t>Add input claims to the user journey</a:t>
            </a:r>
            <a:endParaRPr lang="en-GB" dirty="0"/>
          </a:p>
          <a:p>
            <a:endParaRPr lang="en-GB" dirty="0"/>
          </a:p>
          <a:p>
            <a:pPr lvl="1"/>
            <a:endParaRPr lang="en-GB" dirty="0"/>
          </a:p>
        </p:txBody>
      </p:sp>
    </p:spTree>
    <p:extLst>
      <p:ext uri="{BB962C8B-B14F-4D97-AF65-F5344CB8AC3E}">
        <p14:creationId xmlns:p14="http://schemas.microsoft.com/office/powerpoint/2010/main" val="12960816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7386638"/>
          </a:xfrm>
        </p:spPr>
        <p:txBody>
          <a:bodyPr/>
          <a:lstStyle/>
          <a:p>
            <a:r>
              <a:rPr lang="en-US" dirty="0" smtClean="0"/>
              <a:t>Source code</a:t>
            </a:r>
            <a:r>
              <a:rPr lang="en-US" dirty="0"/>
              <a:t>: </a:t>
            </a:r>
            <a:r>
              <a:rPr lang="en-US" dirty="0">
                <a:hlinkClick r:id="rId3"/>
              </a:rPr>
              <a:t>https://</a:t>
            </a:r>
            <a:r>
              <a:rPr lang="en-US" dirty="0" smtClean="0">
                <a:hlinkClick r:id="rId3"/>
              </a:rPr>
              <a:t>github.com/beejones/B2CDemoTools.git</a:t>
            </a:r>
            <a:endParaRPr lang="en-US" dirty="0" smtClean="0"/>
          </a:p>
          <a:p>
            <a:endParaRPr lang="nl-BE" dirty="0" smtClean="0"/>
          </a:p>
          <a:p>
            <a:r>
              <a:rPr lang="nl-BE" dirty="0" smtClean="0"/>
              <a:t>Project: </a:t>
            </a:r>
            <a:r>
              <a:rPr lang="en-US" dirty="0"/>
              <a:t>B2CAppMvc </a:t>
            </a:r>
            <a:r>
              <a:rPr lang="en-US" dirty="0" smtClean="0"/>
              <a:t> </a:t>
            </a:r>
            <a:endParaRPr lang="nl-BE" dirty="0"/>
          </a:p>
          <a:p>
            <a:endParaRPr lang="nl-BE" dirty="0" smtClean="0"/>
          </a:p>
          <a:p>
            <a:r>
              <a:rPr lang="nl-BE" dirty="0" smtClean="0"/>
              <a:t>Published</a:t>
            </a:r>
            <a:r>
              <a:rPr lang="nl-BE" dirty="0"/>
              <a:t>: </a:t>
            </a:r>
            <a:r>
              <a:rPr lang="nl-BE" dirty="0">
                <a:hlinkClick r:id="rId4"/>
              </a:rPr>
              <a:t>http://b2cappmvc.azurewebsites.net</a:t>
            </a:r>
            <a:r>
              <a:rPr lang="nl-BE" dirty="0" smtClean="0">
                <a:hlinkClick r:id="rId4"/>
              </a:rPr>
              <a:t>/</a:t>
            </a:r>
            <a:endParaRPr lang="nl-BE" dirty="0" smtClean="0"/>
          </a:p>
          <a:p>
            <a:endParaRPr lang="en-US" dirty="0" smtClean="0"/>
          </a:p>
          <a:p>
            <a:endParaRPr lang="en-US" dirty="0"/>
          </a:p>
          <a:p>
            <a:endParaRPr lang="en-US" dirty="0" smtClean="0"/>
          </a:p>
          <a:p>
            <a:endParaRPr lang="en-US" dirty="0"/>
          </a:p>
          <a:p>
            <a:r>
              <a:rPr lang="en-US" dirty="0"/>
              <a:t>	</a:t>
            </a:r>
            <a:r>
              <a:rPr lang="en-US" sz="2000" dirty="0"/>
              <a:t>This will ensure that even small text shows up in Lync</a:t>
            </a:r>
          </a:p>
        </p:txBody>
      </p:sp>
      <p:sp>
        <p:nvSpPr>
          <p:cNvPr id="3" name="Title 2"/>
          <p:cNvSpPr>
            <a:spLocks noGrp="1"/>
          </p:cNvSpPr>
          <p:nvPr>
            <p:ph type="title"/>
          </p:nvPr>
        </p:nvSpPr>
        <p:spPr>
          <a:xfrm>
            <a:off x="269241" y="289512"/>
            <a:ext cx="11862888" cy="899665"/>
          </a:xfrm>
        </p:spPr>
        <p:txBody>
          <a:bodyPr/>
          <a:lstStyle/>
          <a:p>
            <a:r>
              <a:rPr lang="nl-BE" dirty="0" smtClean="0"/>
              <a:t>Let’s meet our WingTip Toy MVC Test App</a:t>
            </a:r>
            <a:endParaRPr lang="en-US" dirty="0"/>
          </a:p>
        </p:txBody>
      </p:sp>
    </p:spTree>
    <p:extLst>
      <p:ext uri="{BB962C8B-B14F-4D97-AF65-F5344CB8AC3E}">
        <p14:creationId xmlns:p14="http://schemas.microsoft.com/office/powerpoint/2010/main" val="354797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7386638"/>
          </a:xfrm>
        </p:spPr>
        <p:txBody>
          <a:bodyPr/>
          <a:lstStyle/>
          <a:p>
            <a:r>
              <a:rPr lang="en-US" dirty="0" smtClean="0"/>
              <a:t>Source code</a:t>
            </a:r>
            <a:r>
              <a:rPr lang="en-US" dirty="0"/>
              <a:t>: </a:t>
            </a:r>
            <a:r>
              <a:rPr lang="en-US" dirty="0">
                <a:hlinkClick r:id="rId3"/>
              </a:rPr>
              <a:t>https://</a:t>
            </a:r>
            <a:r>
              <a:rPr lang="en-US" dirty="0" smtClean="0">
                <a:hlinkClick r:id="rId3"/>
              </a:rPr>
              <a:t>github.com/beejones/B2CDemoTools.git</a:t>
            </a:r>
            <a:endParaRPr lang="en-US" dirty="0" smtClean="0"/>
          </a:p>
          <a:p>
            <a:endParaRPr lang="nl-BE" dirty="0" smtClean="0"/>
          </a:p>
          <a:p>
            <a:r>
              <a:rPr lang="nl-BE" dirty="0" smtClean="0"/>
              <a:t>Project: </a:t>
            </a:r>
            <a:r>
              <a:rPr lang="en-US" dirty="0"/>
              <a:t>B2CRestApi </a:t>
            </a:r>
            <a:endParaRPr lang="nl-BE" dirty="0"/>
          </a:p>
          <a:p>
            <a:endParaRPr lang="nl-BE" dirty="0" smtClean="0"/>
          </a:p>
          <a:p>
            <a:r>
              <a:rPr lang="nl-BE" dirty="0" smtClean="0"/>
              <a:t>Published</a:t>
            </a:r>
            <a:r>
              <a:rPr lang="nl-BE" dirty="0"/>
              <a:t>: </a:t>
            </a:r>
            <a:r>
              <a:rPr lang="nl-BE" dirty="0">
                <a:hlinkClick r:id="rId4"/>
              </a:rPr>
              <a:t>http://b2cauthapi.azurewebsites.net</a:t>
            </a:r>
            <a:r>
              <a:rPr lang="nl-BE" dirty="0" smtClean="0">
                <a:hlinkClick r:id="rId4"/>
              </a:rPr>
              <a:t>/</a:t>
            </a:r>
            <a:endParaRPr lang="nl-BE" dirty="0" smtClean="0"/>
          </a:p>
          <a:p>
            <a:endParaRPr lang="en-US" dirty="0" smtClean="0"/>
          </a:p>
          <a:p>
            <a:endParaRPr lang="en-US" dirty="0"/>
          </a:p>
          <a:p>
            <a:endParaRPr lang="en-US" dirty="0" smtClean="0"/>
          </a:p>
          <a:p>
            <a:endParaRPr lang="en-US" dirty="0"/>
          </a:p>
          <a:p>
            <a:r>
              <a:rPr lang="en-US" dirty="0"/>
              <a:t>	</a:t>
            </a:r>
            <a:r>
              <a:rPr lang="en-US" sz="2000" dirty="0"/>
              <a:t>This will ensure that even small text shows up in Lync</a:t>
            </a:r>
          </a:p>
        </p:txBody>
      </p:sp>
      <p:sp>
        <p:nvSpPr>
          <p:cNvPr id="3" name="Title 2"/>
          <p:cNvSpPr>
            <a:spLocks noGrp="1"/>
          </p:cNvSpPr>
          <p:nvPr>
            <p:ph type="title"/>
          </p:nvPr>
        </p:nvSpPr>
        <p:spPr/>
        <p:txBody>
          <a:bodyPr/>
          <a:lstStyle/>
          <a:p>
            <a:r>
              <a:rPr lang="nl-BE" dirty="0" smtClean="0"/>
              <a:t>Let’s meet our REST API</a:t>
            </a:r>
            <a:endParaRPr lang="en-US" dirty="0"/>
          </a:p>
        </p:txBody>
      </p:sp>
    </p:spTree>
    <p:extLst>
      <p:ext uri="{BB962C8B-B14F-4D97-AF65-F5344CB8AC3E}">
        <p14:creationId xmlns:p14="http://schemas.microsoft.com/office/powerpoint/2010/main" val="425554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1292662"/>
          </a:xfrm>
        </p:spPr>
        <p:txBody>
          <a:bodyPr/>
          <a:lstStyle/>
          <a:p>
            <a:r>
              <a:rPr lang="en-US" dirty="0"/>
              <a:t>https://b2crecorder.azurewebsites.net/trace_102.html?id</a:t>
            </a:r>
            <a:r>
              <a:rPr lang="en-US" dirty="0" smtClean="0"/>
              <a:t>=&lt;Guid&gt;</a:t>
            </a:r>
            <a:endParaRPr lang="en-US" dirty="0"/>
          </a:p>
        </p:txBody>
      </p:sp>
      <p:sp>
        <p:nvSpPr>
          <p:cNvPr id="3" name="Title 2"/>
          <p:cNvSpPr>
            <a:spLocks noGrp="1"/>
          </p:cNvSpPr>
          <p:nvPr>
            <p:ph type="title"/>
          </p:nvPr>
        </p:nvSpPr>
        <p:spPr/>
        <p:txBody>
          <a:bodyPr/>
          <a:lstStyle/>
          <a:p>
            <a:r>
              <a:rPr lang="nl-BE" dirty="0" smtClean="0"/>
              <a:t>Let’s meet The Recorder</a:t>
            </a:r>
            <a:endParaRPr lang="en-US" dirty="0"/>
          </a:p>
        </p:txBody>
      </p:sp>
    </p:spTree>
    <p:extLst>
      <p:ext uri="{BB962C8B-B14F-4D97-AF65-F5344CB8AC3E}">
        <p14:creationId xmlns:p14="http://schemas.microsoft.com/office/powerpoint/2010/main" val="32265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11653523" cy="4124206"/>
          </a:xfrm>
        </p:spPr>
        <p:txBody>
          <a:bodyPr/>
          <a:lstStyle/>
          <a:p>
            <a:r>
              <a:rPr lang="nl-BE" dirty="0" smtClean="0"/>
              <a:t>Extend TrustFramework element with:</a:t>
            </a:r>
          </a:p>
          <a:p>
            <a:endParaRPr lang="nl-BE" dirty="0"/>
          </a:p>
          <a:p>
            <a:endParaRPr lang="nl-BE" dirty="0" smtClean="0"/>
          </a:p>
          <a:p>
            <a:endParaRPr lang="nl-BE" dirty="0"/>
          </a:p>
          <a:p>
            <a:endParaRPr lang="nl-BE" dirty="0" smtClean="0"/>
          </a:p>
          <a:p>
            <a:r>
              <a:rPr lang="nl-BE" dirty="0" smtClean="0"/>
              <a:t>&lt;Some </a:t>
            </a:r>
            <a:r>
              <a:rPr lang="nl-BE" dirty="0"/>
              <a:t>GUID</a:t>
            </a:r>
            <a:r>
              <a:rPr lang="nl-BE" dirty="0" smtClean="0"/>
              <a:t>&gt;: Unique GUID for the policy</a:t>
            </a:r>
            <a:endParaRPr lang="en-US" dirty="0"/>
          </a:p>
        </p:txBody>
      </p:sp>
      <p:sp>
        <p:nvSpPr>
          <p:cNvPr id="3" name="Title 2"/>
          <p:cNvSpPr>
            <a:spLocks noGrp="1"/>
          </p:cNvSpPr>
          <p:nvPr>
            <p:ph type="title"/>
          </p:nvPr>
        </p:nvSpPr>
        <p:spPr/>
        <p:txBody>
          <a:bodyPr/>
          <a:lstStyle/>
          <a:p>
            <a:r>
              <a:rPr lang="nl-BE" dirty="0" smtClean="0"/>
              <a:t>Add The Recorder</a:t>
            </a:r>
            <a:endParaRPr lang="en-US" dirty="0"/>
          </a:p>
        </p:txBody>
      </p:sp>
      <p:sp>
        <p:nvSpPr>
          <p:cNvPr id="4" name="Rectangle 3"/>
          <p:cNvSpPr/>
          <p:nvPr/>
        </p:nvSpPr>
        <p:spPr>
          <a:xfrm>
            <a:off x="698654" y="2299736"/>
            <a:ext cx="10638297" cy="1200329"/>
          </a:xfrm>
          <a:prstGeom prst="rect">
            <a:avLst/>
          </a:prstGeom>
        </p:spPr>
        <p:txBody>
          <a:bodyPr wrap="none">
            <a:spAutoFit/>
          </a:bodyPr>
          <a:lstStyle/>
          <a:p>
            <a:r>
              <a:rPr lang="nl-BE" dirty="0"/>
              <a:t>DeploymentMode="Development" </a:t>
            </a:r>
            <a:endParaRPr lang="nl-BE" dirty="0" smtClean="0"/>
          </a:p>
          <a:p>
            <a:r>
              <a:rPr lang="nl-BE" dirty="0" smtClean="0"/>
              <a:t>UserJourneyRecorderEndpoint=</a:t>
            </a:r>
          </a:p>
          <a:p>
            <a:r>
              <a:rPr lang="nl-BE" dirty="0"/>
              <a:t>	</a:t>
            </a:r>
            <a:r>
              <a:rPr lang="nl-BE" dirty="0" smtClean="0"/>
              <a:t>"</a:t>
            </a:r>
            <a:r>
              <a:rPr lang="nl-BE" dirty="0"/>
              <a:t>https://www.identityblog.com/wp-content/plugins/cpimauth/journeyrecorder/endpoint.php</a:t>
            </a:r>
            <a:r>
              <a:rPr lang="nl-BE" dirty="0" smtClean="0"/>
              <a:t>?</a:t>
            </a:r>
          </a:p>
          <a:p>
            <a:r>
              <a:rPr lang="nl-BE" dirty="0"/>
              <a:t>	</a:t>
            </a:r>
            <a:r>
              <a:rPr lang="nl-BE" dirty="0" smtClean="0"/>
              <a:t>	stream=&lt;Some GUID&gt;"</a:t>
            </a:r>
            <a:endParaRPr lang="nl-BE" dirty="0"/>
          </a:p>
        </p:txBody>
      </p:sp>
    </p:spTree>
    <p:extLst>
      <p:ext uri="{BB962C8B-B14F-4D97-AF65-F5344CB8AC3E}">
        <p14:creationId xmlns:p14="http://schemas.microsoft.com/office/powerpoint/2010/main" val="40847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extLst>
    <a:ext uri="{05A4C25C-085E-4340-85A3-A5531E510DB2}">
      <thm15:themeFamily xmlns:thm15="http://schemas.microsoft.com/office/thememl/2012/main" name="3--Course_Template_Mxx_CourseName_ModuleName.pptx" id="{9ACD4656-4EFD-465C-BAD5-73B9EAB97036}" vid="{F3239680-B29E-4F57-9620-A6B230891C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C76A92DA6771488732F5A2B6106350" ma:contentTypeVersion="2" ma:contentTypeDescription="Create a new document." ma:contentTypeScope="" ma:versionID="376db820e8286d5f7a472baa0a601976">
  <xsd:schema xmlns:xsd="http://www.w3.org/2001/XMLSchema" xmlns:xs="http://www.w3.org/2001/XMLSchema" xmlns:p="http://schemas.microsoft.com/office/2006/metadata/properties" xmlns:ns2="022ac303-83c0-43fe-9187-068bc3395c5f" targetNamespace="http://schemas.microsoft.com/office/2006/metadata/properties" ma:root="true" ma:fieldsID="0ae6146babdcae7bc039699615e003b1" ns2:_="">
    <xsd:import namespace="022ac303-83c0-43fe-9187-068bc3395c5f"/>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2ac303-83c0-43fe-9187-068bc3395c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090DD7D-4134-4952-A741-8709398629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2ac303-83c0-43fe-9187-068bc3395c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22ac303-83c0-43fe-9187-068bc3395c5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3--Course_Template_Mxx_CourseName_ModuleName</Template>
  <TotalTime>1381</TotalTime>
  <Words>2906</Words>
  <Application>Microsoft Office PowerPoint</Application>
  <PresentationFormat>Widescreen</PresentationFormat>
  <Paragraphs>421</Paragraphs>
  <Slides>32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Segoe UI</vt:lpstr>
      <vt:lpstr>Segoe UI Light</vt:lpstr>
      <vt:lpstr>Times New Roman</vt:lpstr>
      <vt:lpstr>Verdana</vt:lpstr>
      <vt:lpstr>Wingdings</vt:lpstr>
      <vt:lpstr>1_MSVID_SMSGR_template_Light_16-9</vt:lpstr>
      <vt:lpstr>PowerPoint Presentation</vt:lpstr>
      <vt:lpstr>Elements of an Advanced Identity Ecosystem</vt:lpstr>
      <vt:lpstr>Our Final Demo</vt:lpstr>
      <vt:lpstr>Demo Setup</vt:lpstr>
      <vt:lpstr>Objectives</vt:lpstr>
      <vt:lpstr>Let’s meet our WingTip Toy MVC Test App</vt:lpstr>
      <vt:lpstr>Let’s meet our REST API</vt:lpstr>
      <vt:lpstr>Let’s meet The Recorder</vt:lpstr>
      <vt:lpstr>Add The Recorder</vt:lpstr>
      <vt:lpstr>B2CRestApi - Web API V2 </vt:lpstr>
      <vt:lpstr>B2CRestApi - Web API V2 </vt:lpstr>
      <vt:lpstr>B2CRestApi - Web API V2 </vt:lpstr>
      <vt:lpstr>B2CRestApi - Web API V2 </vt:lpstr>
      <vt:lpstr>About Credentials</vt:lpstr>
      <vt:lpstr>Cmdlets</vt:lpstr>
      <vt:lpstr>Add REST call to User Journey</vt:lpstr>
      <vt:lpstr>Exercise 1  20 mins</vt:lpstr>
      <vt:lpstr>Add a Standardized IDP</vt:lpstr>
      <vt:lpstr>Let’s meet our Identity Provider</vt:lpstr>
      <vt:lpstr>IdentityServer - OWIN</vt:lpstr>
      <vt:lpstr>IdentityServer - OWIN</vt:lpstr>
      <vt:lpstr>IdentityServer - OWIN</vt:lpstr>
      <vt:lpstr>IdentityServer - OWIN</vt:lpstr>
      <vt:lpstr>Add IdentityServer to User Journey</vt:lpstr>
      <vt:lpstr>Exercise 2  15 mins</vt:lpstr>
      <vt:lpstr>Add input claims into the user journey</vt:lpstr>
      <vt:lpstr>Add REST call to User Journey</vt:lpstr>
      <vt:lpstr>Add ADFS as Claims Provider</vt:lpstr>
      <vt:lpstr>Add ADFS as Claims Provider</vt:lpstr>
      <vt:lpstr>Module Review</vt:lpstr>
      <vt:lpstr>Questions?</vt:lpstr>
      <vt:lpstr>PowerPoint Presentation</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Visual Identity PowerPoint Guidelines</dc:subject>
  <dc:creator>Tabatha Marshall</dc:creator>
  <cp:keywords/>
  <dc:description>Template: Maryfj
Formatting: Maryfj, Sakuu 
Audience Type: Internal</dc:description>
  <cp:lastModifiedBy>Ronny Bjones</cp:lastModifiedBy>
  <cp:revision>42</cp:revision>
  <dcterms:created xsi:type="dcterms:W3CDTF">2016-05-09T21:45:40Z</dcterms:created>
  <dcterms:modified xsi:type="dcterms:W3CDTF">2016-05-19T13:22:18Z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0x01010037C76A92DA6771488732F5A2B6106350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VerticalIndustry">
    <vt:lpwstr/>
  </property>
  <property fmtid="{D5CDD505-2E9C-101B-9397-08002B2CF9AE}" pid="7" name="Products">
    <vt:lpwstr/>
  </property>
  <property fmtid="{D5CDD505-2E9C-101B-9397-08002B2CF9AE}" pid="8" name="Solution">
    <vt:lpwstr/>
  </property>
  <property fmtid="{D5CDD505-2E9C-101B-9397-08002B2CF9AE}" pid="9" name="OrganizationalCustomerSegment">
    <vt:lpwstr/>
  </property>
  <property fmtid="{D5CDD505-2E9C-101B-9397-08002B2CF9AE}" pid="10" name="ProductArea">
    <vt:lpwstr/>
  </property>
  <property fmtid="{D5CDD505-2E9C-101B-9397-08002B2CF9AE}" pid="11" name="USBMOLanguage">
    <vt:lpwstr>159;#English|a5ff94d2-1ec6-4a3d-91b6-499704bb2bfb</vt:lpwstr>
  </property>
  <property fmtid="{D5CDD505-2E9C-101B-9397-08002B2CF9AE}" pid="12" name="IndividualCustomerSegment">
    <vt:lpwstr/>
  </property>
  <property fmtid="{D5CDD505-2E9C-101B-9397-08002B2CF9AE}" pid="13" name="Country">
    <vt:lpwstr/>
  </property>
  <property fmtid="{D5CDD505-2E9C-101B-9397-08002B2CF9AE}" pid="14" name="Locale">
    <vt:lpwstr>160;#en-us|d9a69bff-8288-4080-b994-75d8eae21b51</vt:lpwstr>
  </property>
  <property fmtid="{D5CDD505-2E9C-101B-9397-08002B2CF9AE}" pid="15" name="ElementType">
    <vt:lpwstr>172</vt:lpwstr>
  </property>
  <property fmtid="{D5CDD505-2E9C-101B-9397-08002B2CF9AE}" pid="16" name="MetadataExtractionStatus">
    <vt:lpwstr>Metadata ExtractedSuccessfully</vt:lpwstr>
  </property>
  <property fmtid="{D5CDD505-2E9C-101B-9397-08002B2CF9AE}" pid="17" name="AssetType">
    <vt:lpwstr>184</vt:lpwstr>
  </property>
  <property fmtid="{D5CDD505-2E9C-101B-9397-08002B2CF9AE}" pid="18" name="IsMyDocuments">
    <vt:bool>true</vt:bool>
  </property>
  <property fmtid="{D5CDD505-2E9C-101B-9397-08002B2CF9AE}" pid="19" name="DocVizMetadataToken">
    <vt:lpwstr>600x363x1</vt:lpwstr>
  </property>
</Properties>
</file>